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media/image1.jpeg" ContentType="image/jpeg"/>
  <Override PartName="/ppt/media/media1.mp4"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00" name="Shape 100"/>
          <p:cNvSpPr/>
          <p:nvPr>
            <p:ph type="sldImg"/>
          </p:nvPr>
        </p:nvSpPr>
        <p:spPr>
          <a:xfrm>
            <a:off x="1143000" y="685800"/>
            <a:ext cx="4572000" cy="3429000"/>
          </a:xfrm>
          <a:prstGeom prst="rect">
            <a:avLst/>
          </a:prstGeom>
        </p:spPr>
        <p:txBody>
          <a:bodyPr/>
          <a:lstStyle/>
          <a:p>
            <a:pPr/>
          </a:p>
        </p:txBody>
      </p:sp>
      <p:sp>
        <p:nvSpPr>
          <p:cNvPr id="101" name="Shape 10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j-lt"/>
        <a:ea typeface="+mj-ea"/>
        <a:cs typeface="+mj-cs"/>
        <a:sym typeface="Calibri"/>
      </a:defRPr>
    </a:lvl1pPr>
    <a:lvl2pPr indent="228600" latinLnBrk="0">
      <a:spcBef>
        <a:spcPts val="400"/>
      </a:spcBef>
      <a:defRPr sz="1200">
        <a:latin typeface="+mj-lt"/>
        <a:ea typeface="+mj-ea"/>
        <a:cs typeface="+mj-cs"/>
        <a:sym typeface="Calibri"/>
      </a:defRPr>
    </a:lvl2pPr>
    <a:lvl3pPr indent="457200" latinLnBrk="0">
      <a:spcBef>
        <a:spcPts val="400"/>
      </a:spcBef>
      <a:defRPr sz="1200">
        <a:latin typeface="+mj-lt"/>
        <a:ea typeface="+mj-ea"/>
        <a:cs typeface="+mj-cs"/>
        <a:sym typeface="Calibri"/>
      </a:defRPr>
    </a:lvl3pPr>
    <a:lvl4pPr indent="685800" latinLnBrk="0">
      <a:spcBef>
        <a:spcPts val="400"/>
      </a:spcBef>
      <a:defRPr sz="1200">
        <a:latin typeface="+mj-lt"/>
        <a:ea typeface="+mj-ea"/>
        <a:cs typeface="+mj-cs"/>
        <a:sym typeface="Calibri"/>
      </a:defRPr>
    </a:lvl4pPr>
    <a:lvl5pPr indent="914400" latinLnBrk="0">
      <a:spcBef>
        <a:spcPts val="400"/>
      </a:spcBef>
      <a:defRPr sz="1200">
        <a:latin typeface="+mj-lt"/>
        <a:ea typeface="+mj-ea"/>
        <a:cs typeface="+mj-cs"/>
        <a:sym typeface="Calibri"/>
      </a:defRPr>
    </a:lvl5pPr>
    <a:lvl6pPr indent="1143000" latinLnBrk="0">
      <a:spcBef>
        <a:spcPts val="400"/>
      </a:spcBef>
      <a:defRPr sz="1200">
        <a:latin typeface="+mj-lt"/>
        <a:ea typeface="+mj-ea"/>
        <a:cs typeface="+mj-cs"/>
        <a:sym typeface="Calibri"/>
      </a:defRPr>
    </a:lvl6pPr>
    <a:lvl7pPr indent="1371600" latinLnBrk="0">
      <a:spcBef>
        <a:spcPts val="400"/>
      </a:spcBef>
      <a:defRPr sz="1200">
        <a:latin typeface="+mj-lt"/>
        <a:ea typeface="+mj-ea"/>
        <a:cs typeface="+mj-cs"/>
        <a:sym typeface="Calibri"/>
      </a:defRPr>
    </a:lvl7pPr>
    <a:lvl8pPr indent="1600200" latinLnBrk="0">
      <a:spcBef>
        <a:spcPts val="400"/>
      </a:spcBef>
      <a:defRPr sz="1200">
        <a:latin typeface="+mj-lt"/>
        <a:ea typeface="+mj-ea"/>
        <a:cs typeface="+mj-cs"/>
        <a:sym typeface="Calibri"/>
      </a:defRPr>
    </a:lvl8pPr>
    <a:lvl9pPr indent="1828800" latinLnBrk="0">
      <a:spcBef>
        <a:spcPts val="400"/>
      </a:spcBef>
      <a:defRPr sz="12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685800" y="2130425"/>
            <a:ext cx="7772400" cy="1470025"/>
          </a:xfrm>
          <a:prstGeom prst="rect">
            <a:avLst/>
          </a:prstGeom>
        </p:spPr>
        <p:txBody>
          <a:bodyPr/>
          <a:lstStyle>
            <a:lvl1pPr>
              <a:defRPr sz="3600">
                <a:solidFill>
                  <a:srgbClr val="0000FF"/>
                </a:solidFill>
              </a:defRPr>
            </a:lvl1pPr>
          </a:lstStyle>
          <a:p>
            <a:pPr/>
            <a:r>
              <a:t>Title Text</a:t>
            </a:r>
          </a:p>
        </p:txBody>
      </p:sp>
      <p:sp>
        <p:nvSpPr>
          <p:cNvPr id="12" name="Body Level One…"/>
          <p:cNvSpPr txBox="1"/>
          <p:nvPr>
            <p:ph type="body" sz="quarter" idx="1"/>
          </p:nvPr>
        </p:nvSpPr>
        <p:spPr>
          <a:xfrm>
            <a:off x="1371600" y="3886200"/>
            <a:ext cx="6400800" cy="1752600"/>
          </a:xfrm>
          <a:prstGeom prst="rect">
            <a:avLst/>
          </a:prstGeom>
        </p:spPr>
        <p:txBody>
          <a:bodyPr/>
          <a:lstStyle>
            <a:lvl1pPr marL="0" indent="0" algn="ctr">
              <a:spcBef>
                <a:spcPts val="600"/>
              </a:spcBef>
              <a:buClrTx/>
              <a:buSzTx/>
              <a:buNone/>
              <a:defRPr sz="2800">
                <a:solidFill>
                  <a:srgbClr val="888888"/>
                </a:solidFill>
              </a:defRPr>
            </a:lvl1pPr>
            <a:lvl2pPr marL="0" indent="457200" algn="ctr">
              <a:spcBef>
                <a:spcPts val="600"/>
              </a:spcBef>
              <a:buClrTx/>
              <a:buSzTx/>
              <a:buNone/>
              <a:defRPr sz="2800">
                <a:solidFill>
                  <a:srgbClr val="888888"/>
                </a:solidFill>
              </a:defRPr>
            </a:lvl2pPr>
            <a:lvl3pPr marL="0" indent="914400" algn="ctr">
              <a:spcBef>
                <a:spcPts val="600"/>
              </a:spcBef>
              <a:buClrTx/>
              <a:buSzTx/>
              <a:buNone/>
              <a:defRPr sz="2800">
                <a:solidFill>
                  <a:srgbClr val="888888"/>
                </a:solidFill>
              </a:defRPr>
            </a:lvl3pPr>
            <a:lvl4pPr marL="0" indent="1371600" algn="ctr">
              <a:spcBef>
                <a:spcPts val="600"/>
              </a:spcBef>
              <a:buClrTx/>
              <a:buSzTx/>
              <a:buNone/>
              <a:defRPr sz="2800">
                <a:solidFill>
                  <a:srgbClr val="888888"/>
                </a:solidFill>
              </a:defRPr>
            </a:lvl4pPr>
            <a:lvl5pPr marL="0" indent="1828800" algn="ctr">
              <a:spcBef>
                <a:spcPts val="600"/>
              </a:spcBef>
              <a:buClrTx/>
              <a:buSzTx/>
              <a:buNone/>
              <a:defRPr sz="28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xfrm>
            <a:off x="8428176" y="6414760"/>
            <a:ext cx="258624" cy="248305"/>
          </a:xfrm>
          <a:prstGeom prst="rect">
            <a:avLst/>
          </a:prstGeom>
        </p:spPr>
        <p:txBody>
          <a:bodyPr/>
          <a:lstStyle>
            <a:lvl1pPr>
              <a:defRPr b="0"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4 Content">
    <p:spTree>
      <p:nvGrpSpPr>
        <p:cNvPr id="1" name=""/>
        <p:cNvGrpSpPr/>
        <p:nvPr/>
      </p:nvGrpSpPr>
      <p:grpSpPr>
        <a:xfrm>
          <a:off x="0" y="0"/>
          <a:ext cx="0" cy="0"/>
          <a:chOff x="0" y="0"/>
          <a:chExt cx="0" cy="0"/>
        </a:xfrm>
      </p:grpSpPr>
      <p:sp>
        <p:nvSpPr>
          <p:cNvPr id="92" name="Title Text"/>
          <p:cNvSpPr txBox="1"/>
          <p:nvPr>
            <p:ph type="title"/>
          </p:nvPr>
        </p:nvSpPr>
        <p:spPr>
          <a:xfrm>
            <a:off x="457200" y="274638"/>
            <a:ext cx="8229600" cy="639763"/>
          </a:xfrm>
          <a:prstGeom prst="rect">
            <a:avLst/>
          </a:prstGeom>
        </p:spPr>
        <p:txBody>
          <a:bodyPr/>
          <a:lstStyle>
            <a:lvl1pPr>
              <a:defRPr sz="3600">
                <a:solidFill>
                  <a:srgbClr val="0000FF"/>
                </a:solidFill>
              </a:defRPr>
            </a:lvl1pPr>
          </a:lstStyle>
          <a:p>
            <a:pPr/>
            <a:r>
              <a:t>Title Text</a:t>
            </a:r>
          </a:p>
        </p:txBody>
      </p:sp>
      <p:sp>
        <p:nvSpPr>
          <p:cNvPr id="93" name="Body Level One…"/>
          <p:cNvSpPr txBox="1"/>
          <p:nvPr>
            <p:ph type="body" sz="quarter" idx="1"/>
          </p:nvPr>
        </p:nvSpPr>
        <p:spPr>
          <a:xfrm>
            <a:off x="457200" y="990600"/>
            <a:ext cx="4038600" cy="2514600"/>
          </a:xfrm>
          <a:prstGeom prst="rect">
            <a:avLst/>
          </a:prstGeom>
        </p:spPr>
        <p:txBody>
          <a:bodyPr/>
          <a:lstStyle>
            <a:lvl1pPr>
              <a:spcBef>
                <a:spcPts val="600"/>
              </a:spcBef>
              <a:buClr>
                <a:srgbClr val="0000FF"/>
              </a:buClr>
              <a:defRPr sz="2800"/>
            </a:lvl1pPr>
            <a:lvl2pPr marL="790575" indent="-333375">
              <a:spcBef>
                <a:spcPts val="600"/>
              </a:spcBef>
              <a:buClr>
                <a:srgbClr val="0000FF"/>
              </a:buClr>
              <a:defRPr sz="2800"/>
            </a:lvl2pPr>
            <a:lvl3pPr marL="1234439" indent="-320039">
              <a:spcBef>
                <a:spcPts val="600"/>
              </a:spcBef>
              <a:buClr>
                <a:srgbClr val="0000FF"/>
              </a:buClr>
              <a:defRPr sz="2800"/>
            </a:lvl3pPr>
            <a:lvl4pPr marL="1691639" indent="-320039">
              <a:spcBef>
                <a:spcPts val="600"/>
              </a:spcBef>
              <a:buClr>
                <a:srgbClr val="0000FF"/>
              </a:buClr>
              <a:defRPr sz="2800"/>
            </a:lvl4pPr>
            <a:lvl5pPr marL="2148839" indent="-320039">
              <a:spcBef>
                <a:spcPts val="600"/>
              </a:spcBef>
              <a:buClr>
                <a:srgbClr val="0000FF"/>
              </a:buClr>
              <a:defRPr sz="2800"/>
            </a:lvl5pPr>
          </a:lstStyle>
          <a:p>
            <a:pPr/>
            <a:r>
              <a:t>Body Level One</a:t>
            </a:r>
          </a:p>
          <a:p>
            <a:pPr lvl="1"/>
            <a:r>
              <a:t>Body Level Two</a:t>
            </a:r>
          </a:p>
          <a:p>
            <a:pPr lvl="2"/>
            <a:r>
              <a:t>Body Level Three</a:t>
            </a:r>
          </a:p>
          <a:p>
            <a:pPr lvl="3"/>
            <a:r>
              <a:t>Body Level Four</a:t>
            </a:r>
          </a:p>
          <a:p>
            <a:pPr lvl="4"/>
            <a:r>
              <a:t>Body Level Five</a:t>
            </a:r>
          </a:p>
        </p:txBody>
      </p:sp>
      <p:sp>
        <p:nvSpPr>
          <p:cNvPr id="94" name="Slide Number"/>
          <p:cNvSpPr txBox="1"/>
          <p:nvPr>
            <p:ph type="sldNum" sz="quarter" idx="2"/>
          </p:nvPr>
        </p:nvSpPr>
        <p:spPr>
          <a:xfrm>
            <a:off x="8428176" y="6414760"/>
            <a:ext cx="258624" cy="248305"/>
          </a:xfrm>
          <a:prstGeom prst="rect">
            <a:avLst/>
          </a:prstGeom>
        </p:spPr>
        <p:txBody>
          <a:bodyPr/>
          <a:lstStyle>
            <a:lvl1pPr>
              <a:defRPr b="0"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9" name="Title Text"/>
          <p:cNvSpPr txBox="1"/>
          <p:nvPr>
            <p:ph type="title"/>
          </p:nvPr>
        </p:nvSpPr>
        <p:spPr>
          <a:xfrm>
            <a:off x="722312" y="4406900"/>
            <a:ext cx="7772401" cy="1362075"/>
          </a:xfrm>
          <a:prstGeom prst="rect">
            <a:avLst/>
          </a:prstGeom>
        </p:spPr>
        <p:txBody>
          <a:bodyPr anchor="t"/>
          <a:lstStyle>
            <a:lvl1pPr algn="l">
              <a:defRPr b="1" cap="all" sz="4000">
                <a:solidFill>
                  <a:srgbClr val="0000FF"/>
                </a:solidFill>
              </a:defRPr>
            </a:lvl1pPr>
          </a:lstStyle>
          <a:p>
            <a:pPr/>
            <a:r>
              <a:t>Title Text</a:t>
            </a:r>
          </a:p>
        </p:txBody>
      </p:sp>
      <p:sp>
        <p:nvSpPr>
          <p:cNvPr id="30" name="Body Level One…"/>
          <p:cNvSpPr txBox="1"/>
          <p:nvPr>
            <p:ph type="body" sz="quarter" idx="1"/>
          </p:nvPr>
        </p:nvSpPr>
        <p:spPr>
          <a:xfrm>
            <a:off x="722312" y="2906713"/>
            <a:ext cx="7772401" cy="1500188"/>
          </a:xfrm>
          <a:prstGeom prst="rect">
            <a:avLst/>
          </a:prstGeom>
        </p:spPr>
        <p:txBody>
          <a:bodyPr anchor="b"/>
          <a:lstStyle>
            <a:lvl1pPr marL="0" indent="0">
              <a:buClrTx/>
              <a:buSzTx/>
              <a:buNone/>
              <a:defRPr sz="2000">
                <a:solidFill>
                  <a:srgbClr val="888888"/>
                </a:solidFill>
              </a:defRPr>
            </a:lvl1pPr>
            <a:lvl2pPr marL="0" indent="457200">
              <a:buClrTx/>
              <a:buSzTx/>
              <a:buNone/>
              <a:defRPr sz="2000">
                <a:solidFill>
                  <a:srgbClr val="888888"/>
                </a:solidFill>
              </a:defRPr>
            </a:lvl2pPr>
            <a:lvl3pPr marL="0" indent="914400">
              <a:buClrTx/>
              <a:buSzTx/>
              <a:buNone/>
              <a:defRPr sz="2000">
                <a:solidFill>
                  <a:srgbClr val="888888"/>
                </a:solidFill>
              </a:defRPr>
            </a:lvl3pPr>
            <a:lvl4pPr marL="0" indent="1371600">
              <a:buClrTx/>
              <a:buSzTx/>
              <a:buNone/>
              <a:defRPr sz="2000">
                <a:solidFill>
                  <a:srgbClr val="888888"/>
                </a:solidFill>
              </a:defRPr>
            </a:lvl4pPr>
            <a:lvl5pPr marL="0" indent="1828800">
              <a:buClrTx/>
              <a:buSz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xfrm>
            <a:off x="8428176" y="6414760"/>
            <a:ext cx="258624" cy="248305"/>
          </a:xfrm>
          <a:prstGeom prst="rect">
            <a:avLst/>
          </a:prstGeom>
        </p:spPr>
        <p:txBody>
          <a:bodyPr/>
          <a:lstStyle>
            <a:lvl1pPr>
              <a:defRPr b="0"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8" name="Title Text"/>
          <p:cNvSpPr txBox="1"/>
          <p:nvPr>
            <p:ph type="title"/>
          </p:nvPr>
        </p:nvSpPr>
        <p:spPr>
          <a:xfrm>
            <a:off x="457200" y="274638"/>
            <a:ext cx="8229600" cy="639763"/>
          </a:xfrm>
          <a:prstGeom prst="rect">
            <a:avLst/>
          </a:prstGeom>
        </p:spPr>
        <p:txBody>
          <a:bodyPr/>
          <a:lstStyle>
            <a:lvl1pPr>
              <a:defRPr sz="3600">
                <a:solidFill>
                  <a:srgbClr val="0000FF"/>
                </a:solidFill>
              </a:defRPr>
            </a:lvl1pPr>
          </a:lstStyle>
          <a:p>
            <a:pPr/>
            <a:r>
              <a:t>Title Text</a:t>
            </a:r>
          </a:p>
        </p:txBody>
      </p:sp>
      <p:sp>
        <p:nvSpPr>
          <p:cNvPr id="39" name="Body Level One…"/>
          <p:cNvSpPr txBox="1"/>
          <p:nvPr>
            <p:ph type="body" sz="half" idx="1"/>
          </p:nvPr>
        </p:nvSpPr>
        <p:spPr>
          <a:xfrm>
            <a:off x="457200" y="1600200"/>
            <a:ext cx="4038600" cy="4525963"/>
          </a:xfrm>
          <a:prstGeom prst="rect">
            <a:avLst/>
          </a:prstGeom>
        </p:spPr>
        <p:txBody>
          <a:bodyPr/>
          <a:lstStyle>
            <a:lvl1pPr>
              <a:spcBef>
                <a:spcPts val="600"/>
              </a:spcBef>
              <a:buClr>
                <a:srgbClr val="0000FF"/>
              </a:buClr>
              <a:defRPr sz="2800"/>
            </a:lvl1pPr>
            <a:lvl2pPr marL="790575" indent="-333375">
              <a:spcBef>
                <a:spcPts val="600"/>
              </a:spcBef>
              <a:buClr>
                <a:srgbClr val="0000FF"/>
              </a:buClr>
              <a:defRPr sz="2800"/>
            </a:lvl2pPr>
            <a:lvl3pPr marL="1234439" indent="-320039">
              <a:spcBef>
                <a:spcPts val="600"/>
              </a:spcBef>
              <a:buClr>
                <a:srgbClr val="0000FF"/>
              </a:buClr>
              <a:defRPr sz="2800"/>
            </a:lvl3pPr>
            <a:lvl4pPr marL="1727200" indent="-355600">
              <a:spcBef>
                <a:spcPts val="600"/>
              </a:spcBef>
              <a:buClr>
                <a:srgbClr val="0000FF"/>
              </a:buClr>
              <a:defRPr sz="2800"/>
            </a:lvl4pPr>
            <a:lvl5pPr marL="2184400" indent="-355600">
              <a:spcBef>
                <a:spcPts val="600"/>
              </a:spcBef>
              <a:buClr>
                <a:srgbClr val="0000FF"/>
              </a:buClr>
              <a:defRPr sz="2800"/>
            </a:lvl5p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xfrm>
            <a:off x="8428176" y="6414760"/>
            <a:ext cx="258624" cy="248305"/>
          </a:xfrm>
          <a:prstGeom prst="rect">
            <a:avLst/>
          </a:prstGeom>
        </p:spPr>
        <p:txBody>
          <a:bodyPr/>
          <a:lstStyle>
            <a:lvl1pPr>
              <a:defRPr b="0"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7" name="Title Text"/>
          <p:cNvSpPr txBox="1"/>
          <p:nvPr>
            <p:ph type="title"/>
          </p:nvPr>
        </p:nvSpPr>
        <p:spPr>
          <a:xfrm>
            <a:off x="457200" y="274638"/>
            <a:ext cx="8229600" cy="639763"/>
          </a:xfrm>
          <a:prstGeom prst="rect">
            <a:avLst/>
          </a:prstGeom>
        </p:spPr>
        <p:txBody>
          <a:bodyPr/>
          <a:lstStyle>
            <a:lvl1pPr>
              <a:defRPr sz="3600">
                <a:solidFill>
                  <a:srgbClr val="0000FF"/>
                </a:solidFill>
              </a:defRPr>
            </a:lvl1pPr>
          </a:lstStyle>
          <a:p>
            <a:pPr/>
            <a:r>
              <a:t>Title Text</a:t>
            </a:r>
          </a:p>
        </p:txBody>
      </p:sp>
      <p:sp>
        <p:nvSpPr>
          <p:cNvPr id="48" name="Body Level One…"/>
          <p:cNvSpPr txBox="1"/>
          <p:nvPr>
            <p:ph type="body" sz="quarter" idx="1"/>
          </p:nvPr>
        </p:nvSpPr>
        <p:spPr>
          <a:xfrm>
            <a:off x="457200" y="1535112"/>
            <a:ext cx="4040188" cy="639763"/>
          </a:xfrm>
          <a:prstGeom prst="rect">
            <a:avLst/>
          </a:prstGeom>
        </p:spPr>
        <p:txBody>
          <a:bodyPr anchor="b"/>
          <a:lstStyle>
            <a:lvl1pPr marL="0" indent="0">
              <a:spcBef>
                <a:spcPts val="500"/>
              </a:spcBef>
              <a:buClrTx/>
              <a:buSzTx/>
              <a:buNone/>
              <a:defRPr b="1" sz="2400"/>
            </a:lvl1pPr>
            <a:lvl2pPr marL="0" indent="457200">
              <a:spcBef>
                <a:spcPts val="500"/>
              </a:spcBef>
              <a:buClrTx/>
              <a:buSzTx/>
              <a:buNone/>
              <a:defRPr b="1" sz="2400"/>
            </a:lvl2pPr>
            <a:lvl3pPr marL="0" indent="914400">
              <a:spcBef>
                <a:spcPts val="500"/>
              </a:spcBef>
              <a:buClrTx/>
              <a:buSzTx/>
              <a:buNone/>
              <a:defRPr b="1" sz="2400"/>
            </a:lvl3pPr>
            <a:lvl4pPr marL="0" indent="1371600">
              <a:spcBef>
                <a:spcPts val="500"/>
              </a:spcBef>
              <a:buClrTx/>
              <a:buSzTx/>
              <a:buNone/>
              <a:defRPr b="1" sz="2400"/>
            </a:lvl4pPr>
            <a:lvl5pPr marL="0" indent="1828800">
              <a:spcBef>
                <a:spcPts val="500"/>
              </a:spcBef>
              <a:buClrTx/>
              <a:buSz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49" name="Text Placeholder 4"/>
          <p:cNvSpPr/>
          <p:nvPr>
            <p:ph type="body" sz="quarter" idx="13"/>
          </p:nvPr>
        </p:nvSpPr>
        <p:spPr>
          <a:xfrm>
            <a:off x="4645025" y="1535112"/>
            <a:ext cx="4041775" cy="639763"/>
          </a:xfrm>
          <a:prstGeom prst="rect">
            <a:avLst/>
          </a:prstGeom>
        </p:spPr>
        <p:txBody>
          <a:bodyPr anchor="b"/>
          <a:lstStyle/>
          <a:p>
            <a:pPr marL="0" indent="0">
              <a:spcBef>
                <a:spcPts val="500"/>
              </a:spcBef>
              <a:buClrTx/>
              <a:buSzTx/>
              <a:buNone/>
              <a:defRPr b="1" sz="2400"/>
            </a:pPr>
          </a:p>
        </p:txBody>
      </p:sp>
      <p:sp>
        <p:nvSpPr>
          <p:cNvPr id="50" name="Slide Number"/>
          <p:cNvSpPr txBox="1"/>
          <p:nvPr>
            <p:ph type="sldNum" sz="quarter" idx="2"/>
          </p:nvPr>
        </p:nvSpPr>
        <p:spPr>
          <a:xfrm>
            <a:off x="8428176" y="6414760"/>
            <a:ext cx="258624" cy="248305"/>
          </a:xfrm>
          <a:prstGeom prst="rect">
            <a:avLst/>
          </a:prstGeom>
        </p:spPr>
        <p:txBody>
          <a:bodyPr/>
          <a:lstStyle>
            <a:lvl1pPr>
              <a:defRPr b="0"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7" name="Title Text"/>
          <p:cNvSpPr txBox="1"/>
          <p:nvPr>
            <p:ph type="title"/>
          </p:nvPr>
        </p:nvSpPr>
        <p:spPr>
          <a:xfrm>
            <a:off x="457200" y="274638"/>
            <a:ext cx="8229600" cy="639763"/>
          </a:xfrm>
          <a:prstGeom prst="rect">
            <a:avLst/>
          </a:prstGeom>
        </p:spPr>
        <p:txBody>
          <a:bodyPr/>
          <a:lstStyle>
            <a:lvl1pPr>
              <a:defRPr sz="3600">
                <a:solidFill>
                  <a:srgbClr val="0000FF"/>
                </a:solidFill>
              </a:defRPr>
            </a:lvl1pPr>
          </a:lstStyle>
          <a:p>
            <a:pPr/>
            <a:r>
              <a:t>Title Text</a:t>
            </a:r>
          </a:p>
        </p:txBody>
      </p:sp>
      <p:sp>
        <p:nvSpPr>
          <p:cNvPr id="58" name="Slide Number"/>
          <p:cNvSpPr txBox="1"/>
          <p:nvPr>
            <p:ph type="sldNum" sz="quarter" idx="2"/>
          </p:nvPr>
        </p:nvSpPr>
        <p:spPr>
          <a:xfrm>
            <a:off x="8428176" y="6414760"/>
            <a:ext cx="258624" cy="248305"/>
          </a:xfrm>
          <a:prstGeom prst="rect">
            <a:avLst/>
          </a:prstGeom>
        </p:spPr>
        <p:txBody>
          <a:bodyPr/>
          <a:lstStyle>
            <a:lvl1pPr>
              <a:defRPr b="0"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5" name="Slide Number"/>
          <p:cNvSpPr txBox="1"/>
          <p:nvPr>
            <p:ph type="sldNum" sz="quarter" idx="2"/>
          </p:nvPr>
        </p:nvSpPr>
        <p:spPr>
          <a:xfrm>
            <a:off x="8428176" y="6414760"/>
            <a:ext cx="258624" cy="248305"/>
          </a:xfrm>
          <a:prstGeom prst="rect">
            <a:avLst/>
          </a:prstGeom>
        </p:spPr>
        <p:txBody>
          <a:bodyPr/>
          <a:lstStyle>
            <a:lvl1pPr>
              <a:defRPr b="0"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2" name="Title Text"/>
          <p:cNvSpPr txBox="1"/>
          <p:nvPr>
            <p:ph type="title"/>
          </p:nvPr>
        </p:nvSpPr>
        <p:spPr>
          <a:xfrm>
            <a:off x="457200" y="273050"/>
            <a:ext cx="3008314" cy="1162050"/>
          </a:xfrm>
          <a:prstGeom prst="rect">
            <a:avLst/>
          </a:prstGeom>
        </p:spPr>
        <p:txBody>
          <a:bodyPr anchor="b"/>
          <a:lstStyle>
            <a:lvl1pPr algn="l">
              <a:defRPr b="1" sz="2000">
                <a:solidFill>
                  <a:srgbClr val="0000FF"/>
                </a:solidFill>
              </a:defRPr>
            </a:lvl1pPr>
          </a:lstStyle>
          <a:p>
            <a:pPr/>
            <a:r>
              <a:t>Title Text</a:t>
            </a:r>
          </a:p>
        </p:txBody>
      </p:sp>
      <p:sp>
        <p:nvSpPr>
          <p:cNvPr id="73" name="Body Level One…"/>
          <p:cNvSpPr txBox="1"/>
          <p:nvPr>
            <p:ph type="body" idx="1"/>
          </p:nvPr>
        </p:nvSpPr>
        <p:spPr>
          <a:xfrm>
            <a:off x="3575050" y="273050"/>
            <a:ext cx="5111750" cy="5853113"/>
          </a:xfrm>
          <a:prstGeom prst="rect">
            <a:avLst/>
          </a:prstGeom>
        </p:spPr>
        <p:txBody>
          <a:bodyPr/>
          <a:lstStyle>
            <a:lvl1pPr>
              <a:spcBef>
                <a:spcPts val="700"/>
              </a:spcBef>
              <a:buClr>
                <a:srgbClr val="0000FF"/>
              </a:buClr>
              <a:defRPr sz="3200"/>
            </a:lvl1pPr>
            <a:lvl2pPr marL="783771" indent="-326571">
              <a:spcBef>
                <a:spcPts val="700"/>
              </a:spcBef>
              <a:buClr>
                <a:srgbClr val="0000FF"/>
              </a:buClr>
              <a:defRPr sz="3200"/>
            </a:lvl2pPr>
            <a:lvl3pPr marL="1219200" indent="-304800">
              <a:spcBef>
                <a:spcPts val="700"/>
              </a:spcBef>
              <a:buClr>
                <a:srgbClr val="0000FF"/>
              </a:buClr>
              <a:defRPr sz="3200"/>
            </a:lvl3pPr>
            <a:lvl4pPr marL="1737360" indent="-365760">
              <a:spcBef>
                <a:spcPts val="700"/>
              </a:spcBef>
              <a:buClr>
                <a:srgbClr val="0000FF"/>
              </a:buClr>
              <a:defRPr sz="3200"/>
            </a:lvl4pPr>
            <a:lvl5pPr marL="2194560" indent="-365760">
              <a:spcBef>
                <a:spcPts val="700"/>
              </a:spcBef>
              <a:buClr>
                <a:srgbClr val="0000FF"/>
              </a:buClr>
              <a:defRPr sz="3200"/>
            </a:lvl5pPr>
          </a:lstStyle>
          <a:p>
            <a:pPr/>
            <a:r>
              <a:t>Body Level One</a:t>
            </a:r>
          </a:p>
          <a:p>
            <a:pPr lvl="1"/>
            <a:r>
              <a:t>Body Level Two</a:t>
            </a:r>
          </a:p>
          <a:p>
            <a:pPr lvl="2"/>
            <a:r>
              <a:t>Body Level Three</a:t>
            </a:r>
          </a:p>
          <a:p>
            <a:pPr lvl="3"/>
            <a:r>
              <a:t>Body Level Four</a:t>
            </a:r>
          </a:p>
          <a:p>
            <a:pPr lvl="4"/>
            <a:r>
              <a:t>Body Level Five</a:t>
            </a:r>
          </a:p>
        </p:txBody>
      </p:sp>
      <p:sp>
        <p:nvSpPr>
          <p:cNvPr id="74" name="Text Placeholder 3"/>
          <p:cNvSpPr/>
          <p:nvPr>
            <p:ph type="body" sz="half" idx="13"/>
          </p:nvPr>
        </p:nvSpPr>
        <p:spPr>
          <a:xfrm>
            <a:off x="457199" y="1435100"/>
            <a:ext cx="3008315" cy="4691063"/>
          </a:xfrm>
          <a:prstGeom prst="rect">
            <a:avLst/>
          </a:prstGeom>
        </p:spPr>
        <p:txBody>
          <a:bodyPr/>
          <a:lstStyle/>
          <a:p>
            <a:pPr marL="0" indent="0">
              <a:spcBef>
                <a:spcPts val="300"/>
              </a:spcBef>
              <a:buClrTx/>
              <a:buSzTx/>
              <a:buNone/>
              <a:defRPr sz="1400"/>
            </a:pPr>
          </a:p>
        </p:txBody>
      </p:sp>
      <p:sp>
        <p:nvSpPr>
          <p:cNvPr id="75" name="Slide Number"/>
          <p:cNvSpPr txBox="1"/>
          <p:nvPr>
            <p:ph type="sldNum" sz="quarter" idx="2"/>
          </p:nvPr>
        </p:nvSpPr>
        <p:spPr>
          <a:xfrm>
            <a:off x="8428176" y="6414760"/>
            <a:ext cx="258624" cy="248305"/>
          </a:xfrm>
          <a:prstGeom prst="rect">
            <a:avLst/>
          </a:prstGeom>
        </p:spPr>
        <p:txBody>
          <a:bodyPr/>
          <a:lstStyle>
            <a:lvl1pPr>
              <a:defRPr b="0"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2" name="Title Text"/>
          <p:cNvSpPr txBox="1"/>
          <p:nvPr>
            <p:ph type="title"/>
          </p:nvPr>
        </p:nvSpPr>
        <p:spPr>
          <a:xfrm>
            <a:off x="1792288" y="4800600"/>
            <a:ext cx="5486401" cy="566738"/>
          </a:xfrm>
          <a:prstGeom prst="rect">
            <a:avLst/>
          </a:prstGeom>
        </p:spPr>
        <p:txBody>
          <a:bodyPr anchor="b"/>
          <a:lstStyle>
            <a:lvl1pPr algn="l">
              <a:defRPr b="1" sz="2000">
                <a:solidFill>
                  <a:srgbClr val="0000FF"/>
                </a:solidFill>
              </a:defRPr>
            </a:lvl1pPr>
          </a:lstStyle>
          <a:p>
            <a:pPr/>
            <a:r>
              <a:t>Title Text</a:t>
            </a:r>
          </a:p>
        </p:txBody>
      </p:sp>
      <p:sp>
        <p:nvSpPr>
          <p:cNvPr id="83" name="Picture Placeholder 2"/>
          <p:cNvSpPr/>
          <p:nvPr>
            <p:ph type="pic" sz="half" idx="13"/>
          </p:nvPr>
        </p:nvSpPr>
        <p:spPr>
          <a:xfrm>
            <a:off x="1792288" y="612775"/>
            <a:ext cx="5486401" cy="4114800"/>
          </a:xfrm>
          <a:prstGeom prst="rect">
            <a:avLst/>
          </a:prstGeom>
        </p:spPr>
        <p:txBody>
          <a:bodyPr lIns="91439" rIns="91439">
            <a:noAutofit/>
          </a:bodyPr>
          <a:lstStyle/>
          <a:p>
            <a:pPr/>
          </a:p>
        </p:txBody>
      </p:sp>
      <p:sp>
        <p:nvSpPr>
          <p:cNvPr id="84" name="Body Level One…"/>
          <p:cNvSpPr txBox="1"/>
          <p:nvPr>
            <p:ph type="body" sz="quarter" idx="1"/>
          </p:nvPr>
        </p:nvSpPr>
        <p:spPr>
          <a:xfrm>
            <a:off x="1792288" y="5367337"/>
            <a:ext cx="5486401" cy="804863"/>
          </a:xfrm>
          <a:prstGeom prst="rect">
            <a:avLst/>
          </a:prstGeom>
        </p:spPr>
        <p:txBody>
          <a:bodyPr/>
          <a:lstStyle>
            <a:lvl1pPr marL="0" indent="0">
              <a:spcBef>
                <a:spcPts val="300"/>
              </a:spcBef>
              <a:buClrTx/>
              <a:buSzTx/>
              <a:buNone/>
              <a:defRPr sz="1400"/>
            </a:lvl1pPr>
            <a:lvl2pPr marL="0" indent="457200">
              <a:spcBef>
                <a:spcPts val="300"/>
              </a:spcBef>
              <a:buClrTx/>
              <a:buSzTx/>
              <a:buNone/>
              <a:defRPr sz="1400"/>
            </a:lvl2pPr>
            <a:lvl3pPr marL="0" indent="914400">
              <a:spcBef>
                <a:spcPts val="300"/>
              </a:spcBef>
              <a:buClrTx/>
              <a:buSzTx/>
              <a:buNone/>
              <a:defRPr sz="1400"/>
            </a:lvl3pPr>
            <a:lvl4pPr marL="0" indent="1371600">
              <a:spcBef>
                <a:spcPts val="300"/>
              </a:spcBef>
              <a:buClrTx/>
              <a:buSzTx/>
              <a:buNone/>
              <a:defRPr sz="1400"/>
            </a:lvl4pPr>
            <a:lvl5pPr marL="0" indent="1828800">
              <a:spcBef>
                <a:spcPts val="300"/>
              </a:spcBef>
              <a:buClrTx/>
              <a:buSz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xfrm>
            <a:off x="8428176" y="6414760"/>
            <a:ext cx="258624" cy="248305"/>
          </a:xfrm>
          <a:prstGeom prst="rect">
            <a:avLst/>
          </a:prstGeom>
        </p:spPr>
        <p:txBody>
          <a:bodyPr/>
          <a:lstStyle>
            <a:lvl1pPr>
              <a:defRPr b="0" sz="1200"/>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457200" y="120651"/>
            <a:ext cx="8229600" cy="715963"/>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3" name="Body Level One…"/>
          <p:cNvSpPr txBox="1"/>
          <p:nvPr>
            <p:ph type="body" idx="1"/>
          </p:nvPr>
        </p:nvSpPr>
        <p:spPr>
          <a:xfrm>
            <a:off x="457200" y="914400"/>
            <a:ext cx="8229600" cy="533400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376681" y="6388615"/>
            <a:ext cx="310119" cy="300595"/>
          </a:xfrm>
          <a:prstGeom prst="rect">
            <a:avLst/>
          </a:prstGeom>
          <a:ln w="12700">
            <a:miter lim="400000"/>
          </a:ln>
        </p:spPr>
        <p:txBody>
          <a:bodyPr wrap="none" lIns="45719" rIns="45719" anchor="ctr">
            <a:spAutoFit/>
          </a:bodyPr>
          <a:lstStyle>
            <a:lvl1pPr algn="r">
              <a:defRPr b="1" sz="16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3200" u="none">
          <a:solidFill>
            <a:srgbClr val="0070C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3200" u="none">
          <a:solidFill>
            <a:srgbClr val="0070C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3200" u="none">
          <a:solidFill>
            <a:srgbClr val="0070C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3200" u="none">
          <a:solidFill>
            <a:srgbClr val="0070C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3200" u="none">
          <a:solidFill>
            <a:srgbClr val="0070C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b="0" baseline="0" cap="none" i="0" spc="0" strike="noStrike" sz="3200" u="none">
          <a:solidFill>
            <a:srgbClr val="0070C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b="0" baseline="0" cap="none" i="0" spc="0" strike="noStrike" sz="3200" u="none">
          <a:solidFill>
            <a:srgbClr val="0070C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b="0" baseline="0" cap="none" i="0" spc="0" strike="noStrike" sz="3200" u="none">
          <a:solidFill>
            <a:srgbClr val="0070C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b="0" baseline="0" cap="none" i="0" spc="0" strike="noStrike" sz="3200" u="none">
          <a:solidFill>
            <a:srgbClr val="0070C0"/>
          </a:solidFill>
          <a:uFillTx/>
          <a:latin typeface="+mj-lt"/>
          <a:ea typeface="+mj-ea"/>
          <a:cs typeface="+mj-cs"/>
          <a:sym typeface="Calibri"/>
        </a:defRPr>
      </a:lvl9pPr>
    </p:titleStyle>
    <p:bodyStyle>
      <a:lvl1pPr marL="342900" marR="0" indent="-342900" algn="l" defTabSz="914400" rtl="0" latinLnBrk="0">
        <a:lnSpc>
          <a:spcPct val="100000"/>
        </a:lnSpc>
        <a:spcBef>
          <a:spcPts val="400"/>
        </a:spcBef>
        <a:spcAft>
          <a:spcPts val="0"/>
        </a:spcAft>
        <a:buClr>
          <a:srgbClr val="0070C0"/>
        </a:buClr>
        <a:buSzPct val="100000"/>
        <a:buFontTx/>
        <a:buChar char="▪"/>
        <a:tabLst/>
        <a:defRPr b="0" baseline="0" cap="none" i="0" spc="0" strike="noStrike" sz="1800" u="none">
          <a:solidFill>
            <a:srgbClr val="000000"/>
          </a:solidFill>
          <a:uFillTx/>
          <a:latin typeface="+mj-lt"/>
          <a:ea typeface="+mj-ea"/>
          <a:cs typeface="+mj-cs"/>
          <a:sym typeface="Calibri"/>
        </a:defRPr>
      </a:lvl1pPr>
      <a:lvl2pPr marL="742950" marR="0" indent="-285750" algn="l" defTabSz="914400" rtl="0" latinLnBrk="0">
        <a:lnSpc>
          <a:spcPct val="100000"/>
        </a:lnSpc>
        <a:spcBef>
          <a:spcPts val="400"/>
        </a:spcBef>
        <a:spcAft>
          <a:spcPts val="0"/>
        </a:spcAft>
        <a:buClr>
          <a:srgbClr val="0070C0"/>
        </a:buClr>
        <a:buSzPct val="100000"/>
        <a:buFontTx/>
        <a:buChar char="▪"/>
        <a:tabLst/>
        <a:defRPr b="0" baseline="0" cap="none" i="0" spc="0" strike="noStrike" sz="1800" u="none">
          <a:solidFill>
            <a:srgbClr val="000000"/>
          </a:solidFill>
          <a:uFillTx/>
          <a:latin typeface="+mj-lt"/>
          <a:ea typeface="+mj-ea"/>
          <a:cs typeface="+mj-cs"/>
          <a:sym typeface="Calibri"/>
        </a:defRPr>
      </a:lvl2pPr>
      <a:lvl3pPr marL="1171575" marR="0" indent="-257175" algn="l" defTabSz="914400" rtl="0" latinLnBrk="0">
        <a:lnSpc>
          <a:spcPct val="100000"/>
        </a:lnSpc>
        <a:spcBef>
          <a:spcPts val="400"/>
        </a:spcBef>
        <a:spcAft>
          <a:spcPts val="0"/>
        </a:spcAft>
        <a:buClr>
          <a:srgbClr val="0070C0"/>
        </a:buClr>
        <a:buSzPct val="100000"/>
        <a:buFontTx/>
        <a:buChar char="▪"/>
        <a:tabLst/>
        <a:defRPr b="0" baseline="0" cap="none" i="0" spc="0" strike="noStrike" sz="1800" u="none">
          <a:solidFill>
            <a:srgbClr val="000000"/>
          </a:solidFill>
          <a:uFillTx/>
          <a:latin typeface="+mj-lt"/>
          <a:ea typeface="+mj-ea"/>
          <a:cs typeface="+mj-cs"/>
          <a:sym typeface="Calibri"/>
        </a:defRPr>
      </a:lvl3pPr>
      <a:lvl4pPr marL="1628775" marR="0" indent="-257175" algn="l" defTabSz="914400" rtl="0" latinLnBrk="0">
        <a:lnSpc>
          <a:spcPct val="100000"/>
        </a:lnSpc>
        <a:spcBef>
          <a:spcPts val="400"/>
        </a:spcBef>
        <a:spcAft>
          <a:spcPts val="0"/>
        </a:spcAft>
        <a:buClr>
          <a:srgbClr val="0070C0"/>
        </a:buClr>
        <a:buSzPct val="100000"/>
        <a:buFontTx/>
        <a:buChar char="–"/>
        <a:tabLst/>
        <a:defRPr b="0" baseline="0" cap="none" i="0" spc="0" strike="noStrike" sz="1800" u="none">
          <a:solidFill>
            <a:srgbClr val="000000"/>
          </a:solidFill>
          <a:uFillTx/>
          <a:latin typeface="+mj-lt"/>
          <a:ea typeface="+mj-ea"/>
          <a:cs typeface="+mj-cs"/>
          <a:sym typeface="Calibri"/>
        </a:defRPr>
      </a:lvl4pPr>
      <a:lvl5pPr marL="2122714" marR="0" indent="-293914" algn="l" defTabSz="914400" rtl="0" latinLnBrk="0">
        <a:lnSpc>
          <a:spcPct val="100000"/>
        </a:lnSpc>
        <a:spcBef>
          <a:spcPts val="400"/>
        </a:spcBef>
        <a:spcAft>
          <a:spcPts val="0"/>
        </a:spcAft>
        <a:buClr>
          <a:srgbClr val="0070C0"/>
        </a:buClr>
        <a:buSzPct val="100000"/>
        <a:buFontTx/>
        <a:buChar char="»"/>
        <a:tabLst/>
        <a:defRPr b="0" baseline="0" cap="none" i="0" spc="0" strike="noStrike" sz="1800" u="none">
          <a:solidFill>
            <a:srgbClr val="000000"/>
          </a:solidFill>
          <a:uFillTx/>
          <a:latin typeface="+mj-lt"/>
          <a:ea typeface="+mj-ea"/>
          <a:cs typeface="+mj-cs"/>
          <a:sym typeface="Calibri"/>
        </a:defRPr>
      </a:lvl5pPr>
      <a:lvl6pPr marL="2491739" marR="0" indent="-205739" algn="l" defTabSz="914400" rtl="0" latinLnBrk="0">
        <a:lnSpc>
          <a:spcPct val="100000"/>
        </a:lnSpc>
        <a:spcBef>
          <a:spcPts val="400"/>
        </a:spcBef>
        <a:spcAft>
          <a:spcPts val="0"/>
        </a:spcAft>
        <a:buClr>
          <a:srgbClr val="0070C0"/>
        </a:buClr>
        <a:buSzPct val="100000"/>
        <a:buFontTx/>
        <a:buChar char="•"/>
        <a:tabLst/>
        <a:defRPr b="0" baseline="0" cap="none" i="0" spc="0" strike="noStrike" sz="1800" u="none">
          <a:solidFill>
            <a:srgbClr val="000000"/>
          </a:solidFill>
          <a:uFillTx/>
          <a:latin typeface="+mj-lt"/>
          <a:ea typeface="+mj-ea"/>
          <a:cs typeface="+mj-cs"/>
          <a:sym typeface="Calibri"/>
        </a:defRPr>
      </a:lvl6pPr>
      <a:lvl7pPr marL="2948939" marR="0" indent="-205739" algn="l" defTabSz="914400" rtl="0" latinLnBrk="0">
        <a:lnSpc>
          <a:spcPct val="100000"/>
        </a:lnSpc>
        <a:spcBef>
          <a:spcPts val="400"/>
        </a:spcBef>
        <a:spcAft>
          <a:spcPts val="0"/>
        </a:spcAft>
        <a:buClr>
          <a:srgbClr val="0070C0"/>
        </a:buClr>
        <a:buSzPct val="100000"/>
        <a:buFontTx/>
        <a:buChar char="•"/>
        <a:tabLst/>
        <a:defRPr b="0" baseline="0" cap="none" i="0" spc="0" strike="noStrike" sz="1800" u="none">
          <a:solidFill>
            <a:srgbClr val="000000"/>
          </a:solidFill>
          <a:uFillTx/>
          <a:latin typeface="+mj-lt"/>
          <a:ea typeface="+mj-ea"/>
          <a:cs typeface="+mj-cs"/>
          <a:sym typeface="Calibri"/>
        </a:defRPr>
      </a:lvl7pPr>
      <a:lvl8pPr marL="3406140" marR="0" indent="-205740" algn="l" defTabSz="914400" rtl="0" latinLnBrk="0">
        <a:lnSpc>
          <a:spcPct val="100000"/>
        </a:lnSpc>
        <a:spcBef>
          <a:spcPts val="400"/>
        </a:spcBef>
        <a:spcAft>
          <a:spcPts val="0"/>
        </a:spcAft>
        <a:buClr>
          <a:srgbClr val="0070C0"/>
        </a:buClr>
        <a:buSzPct val="100000"/>
        <a:buFontTx/>
        <a:buChar char="•"/>
        <a:tabLst/>
        <a:defRPr b="0" baseline="0" cap="none" i="0" spc="0" strike="noStrike" sz="1800" u="none">
          <a:solidFill>
            <a:srgbClr val="000000"/>
          </a:solidFill>
          <a:uFillTx/>
          <a:latin typeface="+mj-lt"/>
          <a:ea typeface="+mj-ea"/>
          <a:cs typeface="+mj-cs"/>
          <a:sym typeface="Calibri"/>
        </a:defRPr>
      </a:lvl8pPr>
      <a:lvl9pPr marL="3863340" marR="0" indent="-205740" algn="l" defTabSz="914400" rtl="0" latinLnBrk="0">
        <a:lnSpc>
          <a:spcPct val="100000"/>
        </a:lnSpc>
        <a:spcBef>
          <a:spcPts val="400"/>
        </a:spcBef>
        <a:spcAft>
          <a:spcPts val="0"/>
        </a:spcAft>
        <a:buClr>
          <a:srgbClr val="0070C0"/>
        </a:buClr>
        <a:buSzPct val="100000"/>
        <a:buFontTx/>
        <a:buChar char="•"/>
        <a:tabLst/>
        <a:defRPr b="0" baseline="0" cap="none" i="0" spc="0" strike="noStrike" sz="1800" u="none">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b="1" baseline="0" cap="none" i="0" spc="0" strike="noStrike" sz="1600" u="none">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1" baseline="0" cap="none" i="0" spc="0" strike="noStrike" sz="1600" u="none">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1" baseline="0" cap="none" i="0" spc="0" strike="noStrike" sz="1600" u="none">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1" baseline="0" cap="none" i="0" spc="0" strike="noStrike" sz="1600" u="none">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1" baseline="0" cap="none" i="0" spc="0" strike="noStrike" sz="1600" u="none">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1" baseline="0" cap="none" i="0" spc="0" strike="noStrike" sz="1600" u="none">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1" baseline="0" cap="none" i="0" spc="0" strike="noStrike" sz="1600" u="none">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1" baseline="0" cap="none" i="0" spc="0" strike="noStrike" sz="1600" u="none">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1" baseline="0" cap="none" i="0" spc="0" strike="noStrike" sz="16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ym.openai.com/" TargetMode="External"/><Relationship Id="rId3" Type="http://schemas.openxmlformats.org/officeDocument/2006/relationships/image" Target="../media/image10.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2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youtu.be/e_-41WNVh4I" TargetMode="Externa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Relationship Id="rId3" Type="http://schemas.openxmlformats.org/officeDocument/2006/relationships/image" Target="../media/image2.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 name="Footer Placeholder 1"/>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pPr/>
            <a:r>
              <a:t>@Travis Smith</a:t>
            </a:r>
          </a:p>
        </p:txBody>
      </p:sp>
      <p:sp>
        <p:nvSpPr>
          <p:cNvPr id="104" name="Slide Number Placeholder 5"/>
          <p:cNvSpPr txBox="1"/>
          <p:nvPr>
            <p:ph type="sldNum" sz="quarter" idx="2"/>
          </p:nvPr>
        </p:nvSpPr>
        <p:spPr>
          <a:xfrm>
            <a:off x="8479670" y="6388615"/>
            <a:ext cx="207130" cy="300595"/>
          </a:xfrm>
          <a:prstGeom prst="rect">
            <a:avLst/>
          </a:prstGeom>
          <a:extLst>
            <a:ext uri="{C572A759-6A51-4108-AA02-DFA0A04FC94B}">
              <ma14:wrappingTextBoxFlag xmlns:ma14="http://schemas.microsoft.com/office/mac/drawingml/2011/main" val="1"/>
            </a:ext>
          </a:extLst>
        </p:spPr>
        <p:txBody>
          <a:bodyPr/>
          <a:lstStyle>
            <a:lvl1pPr>
              <a:defRPr b="1" sz="1600"/>
            </a:lvl1pPr>
          </a:lstStyle>
          <a:p>
            <a:pPr/>
            <a:fld id="{86CB4B4D-7CA3-9044-876B-883B54F8677D}" type="slidenum"/>
          </a:p>
        </p:txBody>
      </p:sp>
      <p:sp>
        <p:nvSpPr>
          <p:cNvPr id="105" name="Title 1"/>
          <p:cNvSpPr txBox="1"/>
          <p:nvPr>
            <p:ph type="ctrTitle"/>
          </p:nvPr>
        </p:nvSpPr>
        <p:spPr>
          <a:xfrm>
            <a:off x="647700" y="1219200"/>
            <a:ext cx="7772400" cy="1828800"/>
          </a:xfrm>
          <a:prstGeom prst="rect">
            <a:avLst/>
          </a:prstGeom>
        </p:spPr>
        <p:txBody>
          <a:bodyPr/>
          <a:lstStyle/>
          <a:p>
            <a:pPr defTabSz="704087">
              <a:defRPr sz="2464"/>
            </a:pPr>
            <a:br/>
            <a:r>
              <a:rPr sz="1848"/>
              <a:t>Final Project</a:t>
            </a:r>
            <a:br>
              <a:rPr sz="1848"/>
            </a:br>
            <a:r>
              <a:rPr sz="1848"/>
              <a:t>Reinforcement Models for Games and Simulations</a:t>
            </a:r>
            <a:br>
              <a:rPr b="1"/>
            </a:br>
            <a:br>
              <a:rPr b="1"/>
            </a:br>
          </a:p>
        </p:txBody>
      </p:sp>
      <p:sp>
        <p:nvSpPr>
          <p:cNvPr id="106" name="Subtitle 2"/>
          <p:cNvSpPr txBox="1"/>
          <p:nvPr>
            <p:ph type="subTitle" sz="quarter" idx="1"/>
          </p:nvPr>
        </p:nvSpPr>
        <p:spPr>
          <a:xfrm>
            <a:off x="1333500" y="2438400"/>
            <a:ext cx="6400800" cy="609600"/>
          </a:xfrm>
          <a:prstGeom prst="rect">
            <a:avLst/>
          </a:prstGeom>
        </p:spPr>
        <p:txBody>
          <a:bodyPr/>
          <a:lstStyle>
            <a:lvl1pPr>
              <a:spcBef>
                <a:spcPts val="500"/>
              </a:spcBef>
              <a:defRPr sz="2400">
                <a:solidFill>
                  <a:srgbClr val="17375E"/>
                </a:solidFill>
              </a:defRPr>
            </a:lvl1pPr>
          </a:lstStyle>
          <a:p>
            <a:pPr/>
            <a:r>
              <a:t>Smith, Travis</a:t>
            </a:r>
          </a:p>
        </p:txBody>
      </p:sp>
      <p:pic>
        <p:nvPicPr>
          <p:cNvPr id="107" name="Picture 1" descr="Picture 1"/>
          <p:cNvPicPr>
            <a:picLocks noChangeAspect="1"/>
          </p:cNvPicPr>
          <p:nvPr/>
        </p:nvPicPr>
        <p:blipFill>
          <a:blip r:embed="rId2">
            <a:extLst/>
          </a:blip>
          <a:stretch>
            <a:fillRect/>
          </a:stretch>
        </p:blipFill>
        <p:spPr>
          <a:xfrm>
            <a:off x="3959225" y="3429000"/>
            <a:ext cx="1143000" cy="1143000"/>
          </a:xfrm>
          <a:prstGeom prst="rect">
            <a:avLst/>
          </a:prstGeom>
          <a:ln w="12700">
            <a:miter lim="400000"/>
          </a:ln>
        </p:spPr>
      </p:pic>
      <p:sp>
        <p:nvSpPr>
          <p:cNvPr id="108" name="TextBox 1"/>
          <p:cNvSpPr txBox="1"/>
          <p:nvPr/>
        </p:nvSpPr>
        <p:spPr>
          <a:xfrm>
            <a:off x="2101533" y="5029200"/>
            <a:ext cx="4858386" cy="107539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a:solidFill>
                  <a:srgbClr val="4A452A"/>
                </a:solidFill>
                <a:latin typeface="Arial"/>
                <a:ea typeface="Arial"/>
                <a:cs typeface="Arial"/>
                <a:sym typeface="Arial"/>
              </a:defRPr>
            </a:pPr>
            <a:r>
              <a:t>CSCI E-89 Deep Learning, Spring  2020</a:t>
            </a:r>
          </a:p>
          <a:p>
            <a:pPr algn="ctr">
              <a:defRPr b="1">
                <a:solidFill>
                  <a:srgbClr val="4A452A"/>
                </a:solidFill>
                <a:latin typeface="Arial"/>
                <a:ea typeface="Arial"/>
                <a:cs typeface="Arial"/>
                <a:sym typeface="Arial"/>
              </a:defRPr>
            </a:pPr>
            <a:r>
              <a:t>Harvard University Extension School</a:t>
            </a:r>
          </a:p>
          <a:p>
            <a:pPr algn="ctr">
              <a:defRPr sz="1600">
                <a:solidFill>
                  <a:srgbClr val="4A452A"/>
                </a:solidFill>
                <a:latin typeface="Arial"/>
                <a:ea typeface="Arial"/>
                <a:cs typeface="Arial"/>
                <a:sym typeface="Arial"/>
              </a:defRPr>
            </a:pPr>
            <a:r>
              <a:t>Prof. Zoran B. Djordjević</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More About TD Methods"/>
          <p:cNvSpPr txBox="1"/>
          <p:nvPr>
            <p:ph type="title"/>
          </p:nvPr>
        </p:nvSpPr>
        <p:spPr>
          <a:prstGeom prst="rect">
            <a:avLst/>
          </a:prstGeom>
        </p:spPr>
        <p:txBody>
          <a:bodyPr/>
          <a:lstStyle/>
          <a:p>
            <a:pPr/>
            <a:r>
              <a:t>More About TD Methods</a:t>
            </a:r>
          </a:p>
        </p:txBody>
      </p:sp>
      <p:sp>
        <p:nvSpPr>
          <p:cNvPr id="160" name="TD methods come in a variety of flavors — the most commonly used are Sarsa, Q-learning, and Expected Sarsa.…"/>
          <p:cNvSpPr txBox="1"/>
          <p:nvPr>
            <p:ph type="body" idx="1"/>
          </p:nvPr>
        </p:nvSpPr>
        <p:spPr>
          <a:xfrm>
            <a:off x="457200" y="3658867"/>
            <a:ext cx="8229600" cy="5334001"/>
          </a:xfrm>
          <a:prstGeom prst="rect">
            <a:avLst/>
          </a:prstGeom>
        </p:spPr>
        <p:txBody>
          <a:bodyPr/>
          <a:lstStyle/>
          <a:p>
            <a:pPr/>
            <a:r>
              <a:t>TD methods come in a variety of flavors — the most commonly used are Sarsa, Q-learning, and Expected Sarsa.</a:t>
            </a:r>
          </a:p>
          <a:p>
            <a:pPr/>
            <a:r>
              <a:t>Sarsa methods are considered </a:t>
            </a:r>
            <a:r>
              <a:rPr i="1"/>
              <a:t>on-policy </a:t>
            </a:r>
            <a:r>
              <a:t>while Q-learning is </a:t>
            </a:r>
            <a:r>
              <a:rPr i="1"/>
              <a:t>off-policy</a:t>
            </a:r>
            <a:r>
              <a:t>.</a:t>
            </a:r>
          </a:p>
          <a:p>
            <a:pPr/>
            <a:r>
              <a:t>Additional differences between these are beyond the scope of this short intro, but it’s worth understanding that there’s a wide variety of methods and a wide variety of optimizations for each.</a:t>
            </a:r>
          </a:p>
          <a:p>
            <a:pPr/>
            <a:r>
              <a:t>Of interest to us here is </a:t>
            </a:r>
            <a:r>
              <a:rPr u="sng"/>
              <a:t>Q-learning</a:t>
            </a:r>
            <a:r>
              <a:t>, as it forms the basis for a very common deep-reinforcement learning approach: </a:t>
            </a:r>
            <a:r>
              <a:rPr u="sng"/>
              <a:t>deep Q-learning</a:t>
            </a:r>
            <a:r>
              <a:t>.</a:t>
            </a:r>
          </a:p>
        </p:txBody>
      </p:sp>
      <p:sp>
        <p:nvSpPr>
          <p:cNvPr id="16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62" name="Image" descr="Image"/>
          <p:cNvPicPr>
            <a:picLocks noChangeAspect="1"/>
          </p:cNvPicPr>
          <p:nvPr/>
        </p:nvPicPr>
        <p:blipFill>
          <a:blip r:embed="rId2">
            <a:extLst/>
          </a:blip>
          <a:stretch>
            <a:fillRect/>
          </a:stretch>
        </p:blipFill>
        <p:spPr>
          <a:xfrm>
            <a:off x="635670" y="1267397"/>
            <a:ext cx="4075949" cy="1960687"/>
          </a:xfrm>
          <a:prstGeom prst="rect">
            <a:avLst/>
          </a:prstGeom>
          <a:ln w="12700">
            <a:miter lim="400000"/>
          </a:ln>
        </p:spPr>
      </p:pic>
      <p:pic>
        <p:nvPicPr>
          <p:cNvPr id="163" name="Image" descr="Image"/>
          <p:cNvPicPr>
            <a:picLocks noChangeAspect="1"/>
          </p:cNvPicPr>
          <p:nvPr/>
        </p:nvPicPr>
        <p:blipFill>
          <a:blip r:embed="rId3">
            <a:extLst/>
          </a:blip>
          <a:stretch>
            <a:fillRect/>
          </a:stretch>
        </p:blipFill>
        <p:spPr>
          <a:xfrm>
            <a:off x="4563362" y="913653"/>
            <a:ext cx="3944968" cy="2668174"/>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Exploration - Exploitation"/>
          <p:cNvSpPr txBox="1"/>
          <p:nvPr>
            <p:ph type="title"/>
          </p:nvPr>
        </p:nvSpPr>
        <p:spPr>
          <a:prstGeom prst="rect">
            <a:avLst/>
          </a:prstGeom>
        </p:spPr>
        <p:txBody>
          <a:bodyPr/>
          <a:lstStyle/>
          <a:p>
            <a:pPr/>
            <a:r>
              <a:t>Exploration - Exploitation</a:t>
            </a:r>
          </a:p>
        </p:txBody>
      </p:sp>
      <p:sp>
        <p:nvSpPr>
          <p:cNvPr id="166" name="One fundamental — and rather intuitive — issue that we face with sampling methods (both MC and TD) is that we want our agent to learn the best possible “routes” through the action space, but we don’t want the agent to get stuck in any local value maxima."/>
          <p:cNvSpPr txBox="1"/>
          <p:nvPr>
            <p:ph type="body" idx="1"/>
          </p:nvPr>
        </p:nvSpPr>
        <p:spPr>
          <a:prstGeom prst="rect">
            <a:avLst/>
          </a:prstGeom>
        </p:spPr>
        <p:txBody>
          <a:bodyPr/>
          <a:lstStyle/>
          <a:p>
            <a:pPr/>
            <a:r>
              <a:t>One fundamental — and rather intuitive — issue that we face with sampling methods (both MC and TD) is that we want our agent to learn the best possible “routes” through the action space, but we don’t want the agent to get stuck in any local value maxima.</a:t>
            </a:r>
          </a:p>
          <a:p>
            <a:pPr/>
            <a:r>
              <a:t>What we’d like is for our agent to </a:t>
            </a:r>
            <a:r>
              <a:rPr i="1"/>
              <a:t>generally</a:t>
            </a:r>
            <a:r>
              <a:t> stick close to a path that seems optimal, but to </a:t>
            </a:r>
            <a:r>
              <a:rPr i="1"/>
              <a:t>sometimes</a:t>
            </a:r>
            <a:r>
              <a:t> explore outside of this range.</a:t>
            </a:r>
          </a:p>
          <a:p>
            <a:pPr/>
            <a:r>
              <a:t>This is called the </a:t>
            </a:r>
            <a:r>
              <a:rPr u="sng"/>
              <a:t>exploration vs. exploitation trade-off</a:t>
            </a:r>
            <a:r>
              <a:t>, and we’ll see that our deep learning agents need hyperparameters that allow us to control this.</a:t>
            </a:r>
          </a:p>
        </p:txBody>
      </p:sp>
      <p:sp>
        <p:nvSpPr>
          <p:cNvPr id="16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68" name="Image" descr="Image"/>
          <p:cNvPicPr>
            <a:picLocks noChangeAspect="1"/>
          </p:cNvPicPr>
          <p:nvPr/>
        </p:nvPicPr>
        <p:blipFill>
          <a:blip r:embed="rId2">
            <a:extLst/>
          </a:blip>
          <a:stretch>
            <a:fillRect/>
          </a:stretch>
        </p:blipFill>
        <p:spPr>
          <a:xfrm>
            <a:off x="1381741" y="3558268"/>
            <a:ext cx="6380518" cy="2853458"/>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Deep Q-Learning"/>
          <p:cNvSpPr txBox="1"/>
          <p:nvPr>
            <p:ph type="title"/>
          </p:nvPr>
        </p:nvSpPr>
        <p:spPr>
          <a:prstGeom prst="rect">
            <a:avLst/>
          </a:prstGeom>
        </p:spPr>
        <p:txBody>
          <a:bodyPr/>
          <a:lstStyle/>
          <a:p>
            <a:pPr/>
            <a:r>
              <a:t>Deep Q-Learning</a:t>
            </a:r>
          </a:p>
        </p:txBody>
      </p:sp>
      <p:sp>
        <p:nvSpPr>
          <p:cNvPr id="171" name="Our approach to TD learning above was tabular — like with dynamic programming, our representation of our value function would have been something like a big table, with rows for states and actions for columns (this is of course something of a simplificat"/>
          <p:cNvSpPr txBox="1"/>
          <p:nvPr>
            <p:ph type="body" idx="1"/>
          </p:nvPr>
        </p:nvSpPr>
        <p:spPr>
          <a:prstGeom prst="rect">
            <a:avLst/>
          </a:prstGeom>
        </p:spPr>
        <p:txBody>
          <a:bodyPr/>
          <a:lstStyle/>
          <a:p>
            <a:pPr/>
            <a:r>
              <a:t>Our approach to TD learning above was tabular — like with dynamic programming, our representation of our value function would have been something like a big table, with rows for states and actions for columns (this is of course something of a simplification). </a:t>
            </a:r>
          </a:p>
          <a:p>
            <a:pPr/>
            <a:r>
              <a:t>Rather than calculating tables with discrete values, deep learning gives us a way to </a:t>
            </a:r>
            <a:r>
              <a:rPr i="1"/>
              <a:t>approximate</a:t>
            </a:r>
            <a:r>
              <a:t> the state-value function (</a:t>
            </a:r>
            <a:r>
              <a:rPr i="1"/>
              <a:t>Q</a:t>
            </a:r>
            <a:r>
              <a:t>) by updating parameters in a neural network. In this sense, deep Q-learning is really an </a:t>
            </a:r>
            <a:r>
              <a:rPr i="1"/>
              <a:t>approximate</a:t>
            </a:r>
            <a:r>
              <a:t> reinforcement learning method.</a:t>
            </a:r>
          </a:p>
        </p:txBody>
      </p:sp>
      <p:sp>
        <p:nvSpPr>
          <p:cNvPr id="17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73" name="Image" descr="Image"/>
          <p:cNvPicPr>
            <a:picLocks noChangeAspect="1"/>
          </p:cNvPicPr>
          <p:nvPr/>
        </p:nvPicPr>
        <p:blipFill>
          <a:blip r:embed="rId2">
            <a:extLst/>
          </a:blip>
          <a:stretch>
            <a:fillRect/>
          </a:stretch>
        </p:blipFill>
        <p:spPr>
          <a:xfrm>
            <a:off x="3892514" y="3604890"/>
            <a:ext cx="4860875" cy="2198611"/>
          </a:xfrm>
          <a:prstGeom prst="rect">
            <a:avLst/>
          </a:prstGeom>
          <a:ln w="12700">
            <a:miter lim="400000"/>
          </a:ln>
        </p:spPr>
      </p:pic>
      <p:sp>
        <p:nvSpPr>
          <p:cNvPr id="174" name="But it’s not as simple as swapping the table for the NN. The network requires some optimizations to guarantee convergence, namely:…"/>
          <p:cNvSpPr txBox="1"/>
          <p:nvPr/>
        </p:nvSpPr>
        <p:spPr>
          <a:xfrm>
            <a:off x="457200" y="3402920"/>
            <a:ext cx="3450427" cy="524796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900" indent="-342900">
              <a:spcBef>
                <a:spcPts val="400"/>
              </a:spcBef>
              <a:buClr>
                <a:srgbClr val="0070C0"/>
              </a:buClr>
              <a:buSzPct val="100000"/>
              <a:buChar char="▪"/>
            </a:pPr>
            <a:r>
              <a:t>But it’s not as simple as swapping the table for the NN. The network requires some optimizations to guarantee convergence, namely:</a:t>
            </a:r>
          </a:p>
          <a:p>
            <a:pPr lvl="1" marL="800100" indent="-342900">
              <a:spcBef>
                <a:spcPts val="400"/>
              </a:spcBef>
              <a:buClr>
                <a:srgbClr val="0070C0"/>
              </a:buClr>
              <a:buSzPct val="100000"/>
              <a:buChar char="▪"/>
              <a:defRPr u="sng"/>
            </a:pPr>
            <a:r>
              <a:t>Epsilon Annealing</a:t>
            </a:r>
          </a:p>
          <a:p>
            <a:pPr lvl="1" marL="800100" indent="-342900">
              <a:spcBef>
                <a:spcPts val="400"/>
              </a:spcBef>
              <a:buClr>
                <a:srgbClr val="0070C0"/>
              </a:buClr>
              <a:buSzPct val="100000"/>
              <a:buChar char="▪"/>
              <a:defRPr u="sng"/>
            </a:pPr>
            <a:r>
              <a:t>Double Learning</a:t>
            </a:r>
          </a:p>
          <a:p>
            <a:pPr lvl="1" marL="800100" indent="-342900">
              <a:spcBef>
                <a:spcPts val="400"/>
              </a:spcBef>
              <a:buClr>
                <a:srgbClr val="0070C0"/>
              </a:buClr>
              <a:buSzPct val="100000"/>
              <a:buChar char="▪"/>
              <a:defRPr u="sng"/>
            </a:pPr>
            <a:r>
              <a:t>Experience Replay</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DQN Optimizations"/>
          <p:cNvSpPr txBox="1"/>
          <p:nvPr>
            <p:ph type="title"/>
          </p:nvPr>
        </p:nvSpPr>
        <p:spPr>
          <a:prstGeom prst="rect">
            <a:avLst/>
          </a:prstGeom>
        </p:spPr>
        <p:txBody>
          <a:bodyPr/>
          <a:lstStyle/>
          <a:p>
            <a:pPr/>
            <a:r>
              <a:t>DQN Optimizations</a:t>
            </a:r>
          </a:p>
        </p:txBody>
      </p:sp>
      <p:sp>
        <p:nvSpPr>
          <p:cNvPr id="177" name="Epsilon Annealing — We want our agent to do a lot of exploring at first, then gradually settle near an optimal route as time goes on. To do this, we reduce the epsilon (explore-exploit hyperparameter) over time.…"/>
          <p:cNvSpPr txBox="1"/>
          <p:nvPr>
            <p:ph type="body" idx="1"/>
          </p:nvPr>
        </p:nvSpPr>
        <p:spPr>
          <a:prstGeom prst="rect">
            <a:avLst/>
          </a:prstGeom>
        </p:spPr>
        <p:txBody>
          <a:bodyPr/>
          <a:lstStyle/>
          <a:p>
            <a:pPr/>
            <a:r>
              <a:t>Epsilon Annealing — We want our agent to do a lot of exploring at first, then gradually settle near an optimal route as time goes on. To do this, we reduce the </a:t>
            </a:r>
            <a:r>
              <a:rPr i="1"/>
              <a:t>epsilon</a:t>
            </a:r>
            <a:r>
              <a:t> (explore-exploit hyperparameter) over time.</a:t>
            </a:r>
          </a:p>
          <a:p>
            <a:pPr/>
            <a:r>
              <a:t>Double Learning — Mathematically, using a single network to calculate loss between time steps is problematic. In practice, we almost always prefer two networks, one updating less frequently than the other (this is called </a:t>
            </a:r>
            <a:r>
              <a:rPr u="sng"/>
              <a:t>double Q-learning</a:t>
            </a:r>
            <a:r>
              <a:t>).</a:t>
            </a:r>
          </a:p>
        </p:txBody>
      </p:sp>
      <p:sp>
        <p:nvSpPr>
          <p:cNvPr id="17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79" name="Image" descr="Image"/>
          <p:cNvPicPr>
            <a:picLocks noChangeAspect="1"/>
          </p:cNvPicPr>
          <p:nvPr/>
        </p:nvPicPr>
        <p:blipFill>
          <a:blip r:embed="rId2">
            <a:extLst/>
          </a:blip>
          <a:stretch>
            <a:fillRect/>
          </a:stretch>
        </p:blipFill>
        <p:spPr>
          <a:xfrm>
            <a:off x="2141031" y="2731517"/>
            <a:ext cx="5698178" cy="1793588"/>
          </a:xfrm>
          <a:prstGeom prst="rect">
            <a:avLst/>
          </a:prstGeom>
          <a:ln w="12700">
            <a:miter lim="400000"/>
          </a:ln>
        </p:spPr>
      </p:pic>
      <p:sp>
        <p:nvSpPr>
          <p:cNvPr id="180" name="Experience Replay — Historically, in reinforcement learning research, stochastic gradient descent was considered a non-starter. This is because immediately updating NN parameters for actions as you take them (like tabular Q-learning does) does not work! "/>
          <p:cNvSpPr txBox="1"/>
          <p:nvPr/>
        </p:nvSpPr>
        <p:spPr>
          <a:xfrm>
            <a:off x="506300" y="4612506"/>
            <a:ext cx="8131400" cy="17935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L="342900" indent="-342900">
              <a:spcBef>
                <a:spcPts val="400"/>
              </a:spcBef>
              <a:buClr>
                <a:srgbClr val="0070C0"/>
              </a:buClr>
              <a:buSzPct val="100000"/>
              <a:buChar char="▪"/>
            </a:lvl1pPr>
          </a:lstStyle>
          <a:p>
            <a:pPr/>
            <a:r>
              <a:t>Experience Replay — Historically, in reinforcement learning research, stochastic gradient descent was considered a non-starter. This is because immediately updating NN parameters for actions as you take them (like tabular Q-learning does) does not work! A major breakthrough in deep Q-learning was the development of “replay buffers,” which store action results. We then update our network using samples from the replay buffer.</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Lunar Lander"/>
          <p:cNvSpPr txBox="1"/>
          <p:nvPr>
            <p:ph type="title"/>
          </p:nvPr>
        </p:nvSpPr>
        <p:spPr>
          <a:prstGeom prst="rect">
            <a:avLst/>
          </a:prstGeom>
        </p:spPr>
        <p:txBody>
          <a:bodyPr/>
          <a:lstStyle/>
          <a:p>
            <a:pPr/>
            <a:r>
              <a:t>Lunar Lander</a:t>
            </a:r>
          </a:p>
        </p:txBody>
      </p:sp>
      <p:sp>
        <p:nvSpPr>
          <p:cNvPr id="183" name="So I’m sure that was a whirlwind, but now we theoretically have enough background to build our first deep Q-learning network!…"/>
          <p:cNvSpPr txBox="1"/>
          <p:nvPr>
            <p:ph type="body" idx="1"/>
          </p:nvPr>
        </p:nvSpPr>
        <p:spPr>
          <a:prstGeom prst="rect">
            <a:avLst/>
          </a:prstGeom>
        </p:spPr>
        <p:txBody>
          <a:bodyPr/>
          <a:lstStyle/>
          <a:p>
            <a:pPr/>
            <a:r>
              <a:t>So I’m sure that was a whirlwind, but now we theoretically have enough background to build our first deep Q-learning network!</a:t>
            </a:r>
          </a:p>
          <a:p>
            <a:pPr/>
            <a:r>
              <a:t>Let’s build our first AI agent, for a game called Lunar Lander. The environment for this game is provided by OpenAI Gym (</a:t>
            </a:r>
            <a:r>
              <a:rPr u="sng">
                <a:solidFill>
                  <a:srgbClr val="0000FF"/>
                </a:solidFill>
                <a:uFill>
                  <a:solidFill>
                    <a:srgbClr val="0000FF"/>
                  </a:solidFill>
                </a:uFill>
                <a:hlinkClick r:id="rId2" invalidUrl="" action="" tgtFrame="" tooltip="" history="1" highlightClick="0" endSnd="0"/>
              </a:rPr>
              <a:t>https://gym.openai.com/</a:t>
            </a:r>
            <a:r>
              <a:t>), a popular package for benchmark RL environments.</a:t>
            </a:r>
          </a:p>
          <a:p>
            <a:pPr/>
            <a:r>
              <a:t>Lunar Lander is (I believe) based on an old Atari arcade game, where you’re tasked with landing a lunar module in a designated spot. OpenAI’s implementation uses a 2D space with four possible actions.</a:t>
            </a:r>
          </a:p>
        </p:txBody>
      </p:sp>
      <p:sp>
        <p:nvSpPr>
          <p:cNvPr id="18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85" name="Image" descr="Image"/>
          <p:cNvPicPr>
            <a:picLocks noChangeAspect="1"/>
          </p:cNvPicPr>
          <p:nvPr/>
        </p:nvPicPr>
        <p:blipFill>
          <a:blip r:embed="rId3">
            <a:extLst/>
          </a:blip>
          <a:stretch>
            <a:fillRect/>
          </a:stretch>
        </p:blipFill>
        <p:spPr>
          <a:xfrm>
            <a:off x="693429" y="3478640"/>
            <a:ext cx="3516650" cy="2851149"/>
          </a:xfrm>
          <a:prstGeom prst="rect">
            <a:avLst/>
          </a:prstGeom>
          <a:ln w="12700">
            <a:miter lim="400000"/>
          </a:ln>
        </p:spPr>
      </p:pic>
      <p:sp>
        <p:nvSpPr>
          <p:cNvPr id="186" name="The ship must land between the two yellow flags to receive the maximum reward. At any given timestep it can shoot particles left, right, or down, or choose not to shoot any particles at all.…"/>
          <p:cNvSpPr txBox="1"/>
          <p:nvPr/>
        </p:nvSpPr>
        <p:spPr>
          <a:xfrm>
            <a:off x="4323774" y="3376009"/>
            <a:ext cx="4512111" cy="305641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900" indent="-342900">
              <a:spcBef>
                <a:spcPts val="400"/>
              </a:spcBef>
              <a:buClr>
                <a:srgbClr val="0070C0"/>
              </a:buClr>
              <a:buSzPct val="100000"/>
              <a:buChar char="▪"/>
            </a:pPr>
            <a:r>
              <a:t>The ship must land between the two yellow flags to receive the maximum reward. At any given timestep it can shoot particles left, right, or down, or choose not to shoot any particles at all.</a:t>
            </a:r>
          </a:p>
          <a:p>
            <a:pPr marL="342900" indent="-342900">
              <a:spcBef>
                <a:spcPts val="400"/>
              </a:spcBef>
              <a:buClr>
                <a:srgbClr val="0070C0"/>
              </a:buClr>
              <a:buSzPct val="100000"/>
              <a:buChar char="▪"/>
            </a:pPr>
            <a:r>
              <a:t>We’re going to build a pretty standard deep Q-learning agent using all the tools we learned about in the previous slides!</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Lunar Lander — Parts"/>
          <p:cNvSpPr txBox="1"/>
          <p:nvPr>
            <p:ph type="title"/>
          </p:nvPr>
        </p:nvSpPr>
        <p:spPr>
          <a:prstGeom prst="rect">
            <a:avLst/>
          </a:prstGeom>
        </p:spPr>
        <p:txBody>
          <a:bodyPr/>
          <a:lstStyle/>
          <a:p>
            <a:pPr/>
            <a:r>
              <a:t>Lunar Lander — Parts</a:t>
            </a:r>
          </a:p>
        </p:txBody>
      </p:sp>
      <p:sp>
        <p:nvSpPr>
          <p:cNvPr id="189" name="So, to recap, we need a few things:…"/>
          <p:cNvSpPr txBox="1"/>
          <p:nvPr>
            <p:ph type="body" idx="1"/>
          </p:nvPr>
        </p:nvSpPr>
        <p:spPr>
          <a:xfrm>
            <a:off x="366385" y="1148814"/>
            <a:ext cx="8411231" cy="5334001"/>
          </a:xfrm>
          <a:prstGeom prst="rect">
            <a:avLst/>
          </a:prstGeom>
        </p:spPr>
        <p:txBody>
          <a:bodyPr/>
          <a:lstStyle/>
          <a:p>
            <a:pPr/>
            <a:r>
              <a:t>So, to recap, we need a few things:</a:t>
            </a:r>
          </a:p>
          <a:p>
            <a:pPr lvl="1" marL="800100" indent="-342900"/>
            <a:r>
              <a:rPr u="sng"/>
              <a:t>Environment</a:t>
            </a:r>
            <a:r>
              <a:t> — This is provided by OpenAI Gym, and includes the reward signal our agent will receive while performing actions in the environment.</a:t>
            </a:r>
          </a:p>
          <a:p>
            <a:pPr lvl="1" marL="800100" indent="-342900"/>
            <a:r>
              <a:rPr u="sng"/>
              <a:t>Agent</a:t>
            </a:r>
            <a:r>
              <a:t> — Building the agent is </a:t>
            </a:r>
            <a:r>
              <a:rPr i="1"/>
              <a:t>our primary goal</a:t>
            </a:r>
            <a:r>
              <a:t>, but it consists of a number of moving parts, as we’ve seen. We need the following:</a:t>
            </a:r>
          </a:p>
          <a:p>
            <a:pPr lvl="2" marL="1257300" indent="-342900"/>
            <a:r>
              <a:t>Neural Network — We of course need our primary network as our value-function approximator.</a:t>
            </a:r>
          </a:p>
          <a:p>
            <a:pPr lvl="2" marL="1257300" indent="-342900"/>
            <a:r>
              <a:t>Target Network — Generally, for double Q-learning, we need a second network, but for the Lunar Lander agent we just copy our first neural network and calculate loss with the copy. For harder problems, you really need a second network.</a:t>
            </a:r>
          </a:p>
          <a:p>
            <a:pPr lvl="2" marL="1257300" indent="-342900"/>
            <a:r>
              <a:t>Replay Buffer — Crucially, we need a replay buffer to store all recently taken actions. We’ll sample from these randomly to train our primary network.</a:t>
            </a:r>
          </a:p>
          <a:p>
            <a:pPr lvl="1" marL="800100" indent="-342900"/>
            <a:r>
              <a:rPr u="sng"/>
              <a:t>Train/Test Scripts</a:t>
            </a:r>
            <a:r>
              <a:t> — Lastly, we of course need our training and testing scripts. These will perform the training loops and play the game.</a:t>
            </a:r>
          </a:p>
        </p:txBody>
      </p:sp>
      <p:sp>
        <p:nvSpPr>
          <p:cNvPr id="19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Lunar Lander — Replay Buffer"/>
          <p:cNvSpPr txBox="1"/>
          <p:nvPr>
            <p:ph type="title"/>
          </p:nvPr>
        </p:nvSpPr>
        <p:spPr>
          <a:prstGeom prst="rect">
            <a:avLst/>
          </a:prstGeom>
        </p:spPr>
        <p:txBody>
          <a:bodyPr/>
          <a:lstStyle/>
          <a:p>
            <a:pPr/>
            <a:r>
              <a:t>Lunar Lander — Replay Buffer</a:t>
            </a:r>
          </a:p>
        </p:txBody>
      </p:sp>
      <p:sp>
        <p:nvSpPr>
          <p:cNvPr id="193" name="Quick note: the code for this project is changing rapidly. I’m trying to keep these slides as up to date as possible, but please check the repo (or .zip) for the most up-to-date packages.…"/>
          <p:cNvSpPr txBox="1"/>
          <p:nvPr>
            <p:ph type="body" sz="half" idx="1"/>
          </p:nvPr>
        </p:nvSpPr>
        <p:spPr>
          <a:xfrm>
            <a:off x="457200" y="914400"/>
            <a:ext cx="4422038" cy="5334000"/>
          </a:xfrm>
          <a:prstGeom prst="rect">
            <a:avLst/>
          </a:prstGeom>
        </p:spPr>
        <p:txBody>
          <a:bodyPr/>
          <a:lstStyle/>
          <a:p>
            <a:pPr>
              <a:defRPr i="1"/>
            </a:pPr>
            <a:r>
              <a:t>Quick note: the code for this project is changing rapidly. I’m trying to keep these slides as up to date as possible, but please check the repo (or .zip) for the most up-to-date packages</a:t>
            </a:r>
            <a:r>
              <a:rPr i="0"/>
              <a:t>.</a:t>
            </a:r>
          </a:p>
          <a:p>
            <a:pPr/>
            <a:r>
              <a:t>Building our replay buffer is pretty straightforward: it’s really just a big list of recent actions and their outcomes.</a:t>
            </a:r>
          </a:p>
          <a:p>
            <a:pPr/>
            <a:r>
              <a:t>In order to calculate loss and perform SGD, our replay buffer needs to store the following values: </a:t>
            </a:r>
            <a:r>
              <a:rPr u="sng"/>
              <a:t>state</a:t>
            </a:r>
            <a:r>
              <a:t>, </a:t>
            </a:r>
            <a:r>
              <a:rPr u="sng"/>
              <a:t>next state</a:t>
            </a:r>
            <a:r>
              <a:t>, </a:t>
            </a:r>
            <a:r>
              <a:rPr u="sng"/>
              <a:t>reward</a:t>
            </a:r>
            <a:r>
              <a:t>, </a:t>
            </a:r>
            <a:r>
              <a:rPr u="sng"/>
              <a:t>action</a:t>
            </a:r>
            <a:r>
              <a:t>, and whether the action ended the game (the </a:t>
            </a:r>
            <a:r>
              <a:rPr u="sng"/>
              <a:t>terminal</a:t>
            </a:r>
            <a:r>
              <a:t> flag).</a:t>
            </a:r>
          </a:p>
          <a:p>
            <a:pPr/>
            <a:r>
              <a:t>We then need to be able to sample batches from the buffer.</a:t>
            </a:r>
          </a:p>
        </p:txBody>
      </p:sp>
      <p:sp>
        <p:nvSpPr>
          <p:cNvPr id="19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95" name="Image" descr="Image"/>
          <p:cNvPicPr>
            <a:picLocks noChangeAspect="1"/>
          </p:cNvPicPr>
          <p:nvPr/>
        </p:nvPicPr>
        <p:blipFill>
          <a:blip r:embed="rId2">
            <a:extLst/>
          </a:blip>
          <a:stretch>
            <a:fillRect/>
          </a:stretch>
        </p:blipFill>
        <p:spPr>
          <a:xfrm>
            <a:off x="5192378" y="758071"/>
            <a:ext cx="2955068" cy="5646658"/>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Lunar Lander — DQN"/>
          <p:cNvSpPr txBox="1"/>
          <p:nvPr>
            <p:ph type="title"/>
          </p:nvPr>
        </p:nvSpPr>
        <p:spPr>
          <a:prstGeom prst="rect">
            <a:avLst/>
          </a:prstGeom>
        </p:spPr>
        <p:txBody>
          <a:bodyPr/>
          <a:lstStyle/>
          <a:p>
            <a:pPr/>
            <a:r>
              <a:t>Lunar Lander — DQN</a:t>
            </a:r>
          </a:p>
        </p:txBody>
      </p:sp>
      <p:sp>
        <p:nvSpPr>
          <p:cNvPr id="198" name="This is again pretty straightforward. More optimized deep Q-learning networks can have some unusual features, but we’re using a simple, fully-connected network for this task.…"/>
          <p:cNvSpPr txBox="1"/>
          <p:nvPr>
            <p:ph type="body" sz="half" idx="1"/>
          </p:nvPr>
        </p:nvSpPr>
        <p:spPr>
          <a:xfrm>
            <a:off x="457200" y="914400"/>
            <a:ext cx="4472422" cy="5334000"/>
          </a:xfrm>
          <a:prstGeom prst="rect">
            <a:avLst/>
          </a:prstGeom>
        </p:spPr>
        <p:txBody>
          <a:bodyPr/>
          <a:lstStyle/>
          <a:p>
            <a:pPr marL="339470" indent="-339470" defTabSz="905255">
              <a:defRPr sz="1782"/>
            </a:pPr>
            <a:r>
              <a:t>This is again pretty straightforward. More optimized deep Q-learning networks can have some unusual features, but we’re using a simple, fully-connected network for this task.</a:t>
            </a:r>
          </a:p>
          <a:p>
            <a:pPr marL="339470" indent="-339470" defTabSz="905255">
              <a:defRPr sz="1782"/>
            </a:pPr>
            <a:r>
              <a:t>Our input shape is the state of the environment, and our output shape (the output of the final dense layer) is the number of actions our agent can take, which is always four.</a:t>
            </a:r>
          </a:p>
          <a:p>
            <a:pPr marL="339470" indent="-339470" defTabSz="905255">
              <a:defRPr sz="1782"/>
            </a:pPr>
            <a:r>
              <a:t>We’ve trained our network with 256 nodes in the first dense layer and 128 in the second. Because these networks are very slow to train, testing other network sizes was prohibitive. These sizes worked quite well for us nonetheless.</a:t>
            </a:r>
          </a:p>
          <a:p>
            <a:pPr marL="339470" indent="-339470" defTabSz="905255">
              <a:defRPr sz="1782"/>
            </a:pPr>
            <a:r>
              <a:t>If we were to really optimize this agent, we should try other network structures in addition to different layer sizes.</a:t>
            </a:r>
          </a:p>
        </p:txBody>
      </p:sp>
      <p:sp>
        <p:nvSpPr>
          <p:cNvPr id="19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00" name="Image" descr="Image"/>
          <p:cNvPicPr>
            <a:picLocks noChangeAspect="1"/>
          </p:cNvPicPr>
          <p:nvPr/>
        </p:nvPicPr>
        <p:blipFill>
          <a:blip r:embed="rId2">
            <a:extLst/>
          </a:blip>
          <a:stretch>
            <a:fillRect/>
          </a:stretch>
        </p:blipFill>
        <p:spPr>
          <a:xfrm>
            <a:off x="5022101" y="1429170"/>
            <a:ext cx="3733410" cy="3999660"/>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Lunar Lander — Agent"/>
          <p:cNvSpPr txBox="1"/>
          <p:nvPr>
            <p:ph type="title"/>
          </p:nvPr>
        </p:nvSpPr>
        <p:spPr>
          <a:prstGeom prst="rect">
            <a:avLst/>
          </a:prstGeom>
        </p:spPr>
        <p:txBody>
          <a:bodyPr/>
          <a:lstStyle/>
          <a:p>
            <a:pPr/>
            <a:r>
              <a:t>Lunar Lander — Agent</a:t>
            </a:r>
          </a:p>
        </p:txBody>
      </p:sp>
      <p:sp>
        <p:nvSpPr>
          <p:cNvPr id="203" name="So, our agent wraps everything together: it builds the neural networks, creates the replay buffer, and then manages interactions with the environment.…"/>
          <p:cNvSpPr txBox="1"/>
          <p:nvPr>
            <p:ph type="body" sz="half" idx="1"/>
          </p:nvPr>
        </p:nvSpPr>
        <p:spPr>
          <a:xfrm>
            <a:off x="4235695" y="914400"/>
            <a:ext cx="4451105" cy="5334000"/>
          </a:xfrm>
          <a:prstGeom prst="rect">
            <a:avLst/>
          </a:prstGeom>
        </p:spPr>
        <p:txBody>
          <a:bodyPr/>
          <a:lstStyle/>
          <a:p>
            <a:pPr/>
            <a:r>
              <a:t>So, our agent wraps everything together: it builds the neural networks, creates the replay buffer, and then manages interactions with the environment.</a:t>
            </a:r>
          </a:p>
          <a:p>
            <a:pPr/>
            <a:r>
              <a:t>Here you can see how our epsilon value, the exploit-explore hyperparameter, has a start value, a decrement value, and a minimum value. These are essential for epsilon annealing.</a:t>
            </a:r>
          </a:p>
          <a:p>
            <a:pPr/>
            <a:r>
              <a:t>Additionally, while we haven’t discussed it before, the gamma value describes the “discount rate” of future actions. This is fundamental when calculating the Bellman equations, and, consequently, the TD loss.</a:t>
            </a:r>
          </a:p>
          <a:p>
            <a:pPr/>
            <a:r>
              <a:t>Finally, we have some logging utilities.</a:t>
            </a:r>
          </a:p>
          <a:p>
            <a:pPr/>
            <a:r>
              <a:t>Now let’s walk through the methods that the agent class implements.</a:t>
            </a:r>
          </a:p>
        </p:txBody>
      </p:sp>
      <p:sp>
        <p:nvSpPr>
          <p:cNvPr id="20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05" name="Image" descr="Image"/>
          <p:cNvPicPr>
            <a:picLocks noChangeAspect="1"/>
          </p:cNvPicPr>
          <p:nvPr/>
        </p:nvPicPr>
        <p:blipFill>
          <a:blip r:embed="rId2">
            <a:extLst/>
          </a:blip>
          <a:stretch>
            <a:fillRect/>
          </a:stretch>
        </p:blipFill>
        <p:spPr>
          <a:xfrm>
            <a:off x="280930" y="1307060"/>
            <a:ext cx="3757601" cy="4243880"/>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Lunar Lander — Agent"/>
          <p:cNvSpPr txBox="1"/>
          <p:nvPr>
            <p:ph type="title"/>
          </p:nvPr>
        </p:nvSpPr>
        <p:spPr>
          <a:prstGeom prst="rect">
            <a:avLst/>
          </a:prstGeom>
        </p:spPr>
        <p:txBody>
          <a:bodyPr/>
          <a:lstStyle/>
          <a:p>
            <a:pPr/>
            <a:r>
              <a:t>Lunar Lander — Agent</a:t>
            </a:r>
          </a:p>
        </p:txBody>
      </p:sp>
      <p:sp>
        <p:nvSpPr>
          <p:cNvPr id="208" name="This method is at the heart of the model training process.…"/>
          <p:cNvSpPr txBox="1"/>
          <p:nvPr>
            <p:ph type="body" sz="half" idx="1"/>
          </p:nvPr>
        </p:nvSpPr>
        <p:spPr>
          <a:xfrm>
            <a:off x="457200" y="914400"/>
            <a:ext cx="3185953" cy="5334000"/>
          </a:xfrm>
          <a:prstGeom prst="rect">
            <a:avLst/>
          </a:prstGeom>
        </p:spPr>
        <p:txBody>
          <a:bodyPr/>
          <a:lstStyle/>
          <a:p>
            <a:pPr/>
            <a:r>
              <a:t>This method is at the heart of the model training process. </a:t>
            </a:r>
          </a:p>
          <a:p>
            <a:pPr/>
            <a:r>
              <a:t>As described earlier, you can see that it:</a:t>
            </a:r>
          </a:p>
          <a:p>
            <a:pPr/>
            <a:r>
              <a:t>1. Samples the buffer.</a:t>
            </a:r>
          </a:p>
          <a:p>
            <a:pPr/>
            <a:r>
              <a:t>2. Makes predictions using our primary network.</a:t>
            </a:r>
          </a:p>
          <a:p>
            <a:pPr/>
            <a:r>
              <a:t>3. Evaluates the loss between our primary network and our target network (double learning).</a:t>
            </a:r>
          </a:p>
          <a:p>
            <a:pPr/>
            <a:r>
              <a:t>4. Updates our primary network according to the loss.</a:t>
            </a:r>
          </a:p>
          <a:p>
            <a:pPr/>
            <a:r>
              <a:t>Note at the top that it doesn’t do any of this if the buffer isn’t sufficiently large!</a:t>
            </a:r>
          </a:p>
        </p:txBody>
      </p:sp>
      <p:sp>
        <p:nvSpPr>
          <p:cNvPr id="20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0" name="Image" descr="Image"/>
          <p:cNvPicPr>
            <a:picLocks noChangeAspect="1"/>
          </p:cNvPicPr>
          <p:nvPr/>
        </p:nvPicPr>
        <p:blipFill>
          <a:blip r:embed="rId2">
            <a:extLst/>
          </a:blip>
          <a:stretch>
            <a:fillRect/>
          </a:stretch>
        </p:blipFill>
        <p:spPr>
          <a:xfrm>
            <a:off x="3786551" y="1159902"/>
            <a:ext cx="5115729" cy="5145002"/>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 name="Footer Placeholder 3"/>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pPr/>
            <a:r>
              <a:t>@Travis Smith</a:t>
            </a:r>
          </a:p>
        </p:txBody>
      </p:sp>
      <p:sp>
        <p:nvSpPr>
          <p:cNvPr id="111" name="Title 5"/>
          <p:cNvSpPr txBox="1"/>
          <p:nvPr>
            <p:ph type="title"/>
          </p:nvPr>
        </p:nvSpPr>
        <p:spPr>
          <a:xfrm>
            <a:off x="457200" y="120650"/>
            <a:ext cx="8229600" cy="715964"/>
          </a:xfrm>
          <a:prstGeom prst="rect">
            <a:avLst/>
          </a:prstGeom>
        </p:spPr>
        <p:txBody>
          <a:bodyPr/>
          <a:lstStyle/>
          <a:p>
            <a:pPr/>
            <a:r>
              <a:t>Exploring Game AI with Reinforcement Learning</a:t>
            </a:r>
          </a:p>
        </p:txBody>
      </p:sp>
      <p:sp>
        <p:nvSpPr>
          <p:cNvPr id="112" name="Content Placeholder 6"/>
          <p:cNvSpPr txBox="1"/>
          <p:nvPr>
            <p:ph type="body" idx="1"/>
          </p:nvPr>
        </p:nvSpPr>
        <p:spPr>
          <a:prstGeom prst="rect">
            <a:avLst/>
          </a:prstGeom>
        </p:spPr>
        <p:txBody>
          <a:bodyPr/>
          <a:lstStyle/>
          <a:p>
            <a:pPr/>
            <a:r>
              <a:t>How might we train a neural network to play a game? What sort of approaches are available to us, and how might deep learning networks fit into those paradigms?</a:t>
            </a:r>
          </a:p>
          <a:p>
            <a:pPr/>
            <a:r>
              <a:t>Reinforcement learning predates modern deep learning and in some ways forms its own field of literature outside of supervised/unsupervised learning paradigms. But thanks to research in the last decade, we now have powerful techniques that synthesize deep learning and older reinforcement learning practices.</a:t>
            </a:r>
          </a:p>
          <a:p>
            <a:pPr/>
            <a:r>
              <a:t>In this project we’ll show how to approach two canonical deep RL benchmark games: OpenAI Gym’s Lunar Lander and Atari Breakout.</a:t>
            </a:r>
          </a:p>
        </p:txBody>
      </p:sp>
      <p:sp>
        <p:nvSpPr>
          <p:cNvPr id="113" name="Slide Number Placeholder 4"/>
          <p:cNvSpPr txBox="1"/>
          <p:nvPr>
            <p:ph type="sldNum" sz="quarter" idx="2"/>
          </p:nvPr>
        </p:nvSpPr>
        <p:spPr>
          <a:xfrm>
            <a:off x="8479670" y="6388615"/>
            <a:ext cx="207130" cy="30059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14" name="Image" descr="Image"/>
          <p:cNvPicPr>
            <a:picLocks noChangeAspect="1"/>
          </p:cNvPicPr>
          <p:nvPr/>
        </p:nvPicPr>
        <p:blipFill>
          <a:blip r:embed="rId2">
            <a:extLst/>
          </a:blip>
          <a:stretch>
            <a:fillRect/>
          </a:stretch>
        </p:blipFill>
        <p:spPr>
          <a:xfrm>
            <a:off x="357419" y="3474940"/>
            <a:ext cx="3437323" cy="2714743"/>
          </a:xfrm>
          <a:prstGeom prst="rect">
            <a:avLst/>
          </a:prstGeom>
          <a:ln w="12700">
            <a:miter lim="400000"/>
          </a:ln>
        </p:spPr>
      </p:pic>
      <p:pic>
        <p:nvPicPr>
          <p:cNvPr id="115" name="Image" descr="Image"/>
          <p:cNvPicPr>
            <a:picLocks noChangeAspect="1"/>
          </p:cNvPicPr>
          <p:nvPr/>
        </p:nvPicPr>
        <p:blipFill>
          <a:blip r:embed="rId3">
            <a:extLst/>
          </a:blip>
          <a:stretch>
            <a:fillRect/>
          </a:stretch>
        </p:blipFill>
        <p:spPr>
          <a:xfrm>
            <a:off x="3907209" y="3513009"/>
            <a:ext cx="1818844" cy="2638605"/>
          </a:xfrm>
          <a:prstGeom prst="rect">
            <a:avLst/>
          </a:prstGeom>
          <a:ln w="12700">
            <a:miter lim="400000"/>
          </a:ln>
        </p:spPr>
      </p:pic>
      <p:sp>
        <p:nvSpPr>
          <p:cNvPr id="116" name="Content Placeholder 6"/>
          <p:cNvSpPr txBox="1"/>
          <p:nvPr/>
        </p:nvSpPr>
        <p:spPr>
          <a:xfrm>
            <a:off x="5838519" y="3405407"/>
            <a:ext cx="2804162" cy="53340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342900" indent="-342900">
              <a:spcBef>
                <a:spcPts val="400"/>
              </a:spcBef>
              <a:buClr>
                <a:srgbClr val="0070C0"/>
              </a:buClr>
              <a:buSzPct val="100000"/>
              <a:buChar char="▪"/>
            </a:lvl1pPr>
          </a:lstStyle>
          <a:p>
            <a:pPr/>
            <a:r>
              <a:t>To start, however, we’ll need to explore a number of reinforcement learning concepts— a background in supervised deep learning is not enough to understand how these agents work!</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Lunar Lander — Agent"/>
          <p:cNvSpPr txBox="1"/>
          <p:nvPr>
            <p:ph type="title"/>
          </p:nvPr>
        </p:nvSpPr>
        <p:spPr>
          <a:prstGeom prst="rect">
            <a:avLst/>
          </a:prstGeom>
        </p:spPr>
        <p:txBody>
          <a:bodyPr/>
          <a:lstStyle/>
          <a:p>
            <a:pPr/>
            <a:r>
              <a:t>Lunar Lander — Agent</a:t>
            </a:r>
          </a:p>
        </p:txBody>
      </p:sp>
      <p:sp>
        <p:nvSpPr>
          <p:cNvPr id="213" name="The rest of our agent class’s methods are utilities, mostly, but the epsilon annealing method is worth noting.…"/>
          <p:cNvSpPr txBox="1"/>
          <p:nvPr>
            <p:ph type="body" sz="half" idx="1"/>
          </p:nvPr>
        </p:nvSpPr>
        <p:spPr>
          <a:xfrm>
            <a:off x="4513290" y="914400"/>
            <a:ext cx="4173510" cy="5334000"/>
          </a:xfrm>
          <a:prstGeom prst="rect">
            <a:avLst/>
          </a:prstGeom>
        </p:spPr>
        <p:txBody>
          <a:bodyPr/>
          <a:lstStyle/>
          <a:p>
            <a:pPr/>
            <a:r>
              <a:t>The rest of our agent class’s methods are utilities, mostly, but the epsilon annealing method is worth noting.</a:t>
            </a:r>
          </a:p>
          <a:p>
            <a:pPr/>
            <a:r>
              <a:t>There are a number of ways you can gradually diminish the epsilon value, but here we chose to multiply by a constant less than one.</a:t>
            </a:r>
          </a:p>
          <a:p>
            <a:pPr/>
            <a:r>
              <a:t>Note also the choose action method, which shows how epsilon impacts action choice.</a:t>
            </a:r>
          </a:p>
          <a:p>
            <a:pPr/>
            <a:r>
              <a:t>Epsilon, in other words, is a value between zero and one that represents the probability that the agent will choose an action at random.</a:t>
            </a:r>
          </a:p>
          <a:p>
            <a:pPr/>
            <a:r>
              <a:t>When we start, it’s near one, but by the end, it should be close to zero.</a:t>
            </a:r>
          </a:p>
        </p:txBody>
      </p:sp>
      <p:sp>
        <p:nvSpPr>
          <p:cNvPr id="21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5" name="Image" descr="Image"/>
          <p:cNvPicPr>
            <a:picLocks noChangeAspect="1"/>
          </p:cNvPicPr>
          <p:nvPr/>
        </p:nvPicPr>
        <p:blipFill>
          <a:blip r:embed="rId2">
            <a:extLst/>
          </a:blip>
          <a:stretch>
            <a:fillRect/>
          </a:stretch>
        </p:blipFill>
        <p:spPr>
          <a:xfrm>
            <a:off x="165381" y="3721851"/>
            <a:ext cx="4173510" cy="2678521"/>
          </a:xfrm>
          <a:prstGeom prst="rect">
            <a:avLst/>
          </a:prstGeom>
          <a:ln w="12700">
            <a:miter lim="400000"/>
          </a:ln>
        </p:spPr>
      </p:pic>
      <p:pic>
        <p:nvPicPr>
          <p:cNvPr id="216" name="Image" descr="Image"/>
          <p:cNvPicPr>
            <a:picLocks noChangeAspect="1"/>
          </p:cNvPicPr>
          <p:nvPr/>
        </p:nvPicPr>
        <p:blipFill>
          <a:blip r:embed="rId3">
            <a:extLst/>
          </a:blip>
          <a:stretch>
            <a:fillRect/>
          </a:stretch>
        </p:blipFill>
        <p:spPr>
          <a:xfrm>
            <a:off x="165381" y="888062"/>
            <a:ext cx="4173510" cy="2782340"/>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Lunar Lander — Train/Test Script"/>
          <p:cNvSpPr txBox="1"/>
          <p:nvPr>
            <p:ph type="title"/>
          </p:nvPr>
        </p:nvSpPr>
        <p:spPr>
          <a:prstGeom prst="rect">
            <a:avLst/>
          </a:prstGeom>
        </p:spPr>
        <p:txBody>
          <a:bodyPr/>
          <a:lstStyle/>
          <a:p>
            <a:pPr/>
            <a:r>
              <a:t>Lunar Lander — Train/Test Script</a:t>
            </a:r>
          </a:p>
        </p:txBody>
      </p:sp>
      <p:sp>
        <p:nvSpPr>
          <p:cNvPr id="219" name="Finally, there’s the script that trains and tests the agent.…"/>
          <p:cNvSpPr txBox="1"/>
          <p:nvPr>
            <p:ph type="body" sz="half" idx="1"/>
          </p:nvPr>
        </p:nvSpPr>
        <p:spPr>
          <a:xfrm>
            <a:off x="457200" y="914400"/>
            <a:ext cx="3624259" cy="5334000"/>
          </a:xfrm>
          <a:prstGeom prst="rect">
            <a:avLst/>
          </a:prstGeom>
        </p:spPr>
        <p:txBody>
          <a:bodyPr/>
          <a:lstStyle/>
          <a:p>
            <a:pPr/>
            <a:r>
              <a:t>Finally, there’s the script that trains and tests the agent.</a:t>
            </a:r>
          </a:p>
          <a:p>
            <a:pPr/>
            <a:r>
              <a:t>Note here our header, before the main training loop — we define all of our training parameters here, and control whether we’re training or testing a model with a flag.</a:t>
            </a:r>
          </a:p>
          <a:p>
            <a:pPr/>
            <a:r>
              <a:t>Additionally, we keep some metric histories for logging later.</a:t>
            </a:r>
          </a:p>
          <a:p>
            <a:pPr/>
            <a:r>
              <a:t>You can see our epsilon strategy here as well, starting with a 100% chance of exploring and ending with a 1% chance to explore. The diminishing factor is very low.</a:t>
            </a:r>
          </a:p>
          <a:p>
            <a:pPr/>
            <a:r>
              <a:t>Our discount rate is also very high, at .99</a:t>
            </a:r>
          </a:p>
        </p:txBody>
      </p:sp>
      <p:sp>
        <p:nvSpPr>
          <p:cNvPr id="22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21" name="Image" descr="Image"/>
          <p:cNvPicPr>
            <a:picLocks noChangeAspect="1"/>
          </p:cNvPicPr>
          <p:nvPr/>
        </p:nvPicPr>
        <p:blipFill>
          <a:blip r:embed="rId2">
            <a:extLst/>
          </a:blip>
          <a:stretch>
            <a:fillRect/>
          </a:stretch>
        </p:blipFill>
        <p:spPr>
          <a:xfrm>
            <a:off x="4198629" y="1302940"/>
            <a:ext cx="4481682" cy="4455320"/>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Lunar Lander — Train/Test Script"/>
          <p:cNvSpPr txBox="1"/>
          <p:nvPr>
            <p:ph type="title"/>
          </p:nvPr>
        </p:nvSpPr>
        <p:spPr>
          <a:prstGeom prst="rect">
            <a:avLst/>
          </a:prstGeom>
        </p:spPr>
        <p:txBody>
          <a:bodyPr/>
          <a:lstStyle/>
          <a:p>
            <a:pPr/>
            <a:r>
              <a:t>Lunar Lander — Train/Test Script</a:t>
            </a:r>
          </a:p>
        </p:txBody>
      </p:sp>
      <p:sp>
        <p:nvSpPr>
          <p:cNvPr id="224" name="And here’s the main training loop. Nothing should really come as a surprise here.…"/>
          <p:cNvSpPr txBox="1"/>
          <p:nvPr>
            <p:ph type="body" idx="1"/>
          </p:nvPr>
        </p:nvSpPr>
        <p:spPr>
          <a:xfrm>
            <a:off x="4087291" y="914400"/>
            <a:ext cx="4599509" cy="5712037"/>
          </a:xfrm>
          <a:prstGeom prst="rect">
            <a:avLst/>
          </a:prstGeom>
        </p:spPr>
        <p:txBody>
          <a:bodyPr/>
          <a:lstStyle/>
          <a:p>
            <a:pPr/>
            <a:r>
              <a:t>And here’s the main training loop. Nothing should really come as a surprise here.</a:t>
            </a:r>
          </a:p>
          <a:p>
            <a:pPr/>
            <a:r>
              <a:t>This main loop contains our agent’s action-choice logic and the logging of all the results of the agent’s actions.</a:t>
            </a:r>
          </a:p>
          <a:p>
            <a:pPr/>
            <a:r>
              <a:t>Each episode is a “game,” finished when the agent returns a done flag from an action.</a:t>
            </a:r>
          </a:p>
          <a:p>
            <a:pPr/>
            <a:r>
              <a:t>We repeat the process for </a:t>
            </a:r>
            <a:r>
              <a:rPr i="1"/>
              <a:t>n </a:t>
            </a:r>
            <a:r>
              <a:t>number of games.</a:t>
            </a:r>
          </a:p>
          <a:p>
            <a:pPr/>
            <a:r>
              <a:t>Remember that the episode method on our agent is where we perform all of the training logic, so our flag can toggle it on and off.</a:t>
            </a:r>
          </a:p>
          <a:p>
            <a:pPr/>
            <a:r>
              <a:t>Finally, on line 76 we update the explore-exploit hyperparameter.</a:t>
            </a:r>
          </a:p>
          <a:p>
            <a:pPr/>
            <a:r>
              <a:t>We’d like our average loss to go down over time, but our primary success metric is the average score. “Success” for Lunar Lander is a score over 200.</a:t>
            </a:r>
          </a:p>
        </p:txBody>
      </p:sp>
      <p:sp>
        <p:nvSpPr>
          <p:cNvPr id="22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26" name="Image" descr="Image"/>
          <p:cNvPicPr>
            <a:picLocks noChangeAspect="1"/>
          </p:cNvPicPr>
          <p:nvPr/>
        </p:nvPicPr>
        <p:blipFill>
          <a:blip r:embed="rId2">
            <a:extLst/>
          </a:blip>
          <a:stretch>
            <a:fillRect/>
          </a:stretch>
        </p:blipFill>
        <p:spPr>
          <a:xfrm>
            <a:off x="567869" y="762591"/>
            <a:ext cx="3334652" cy="5939454"/>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Lunar Lander — Wrap-Up"/>
          <p:cNvSpPr txBox="1"/>
          <p:nvPr>
            <p:ph type="title"/>
          </p:nvPr>
        </p:nvSpPr>
        <p:spPr>
          <a:prstGeom prst="rect">
            <a:avLst/>
          </a:prstGeom>
        </p:spPr>
        <p:txBody>
          <a:bodyPr/>
          <a:lstStyle/>
          <a:p>
            <a:pPr/>
            <a:r>
              <a:t>Lunar Lander — Wrap-Up</a:t>
            </a:r>
          </a:p>
        </p:txBody>
      </p:sp>
      <p:sp>
        <p:nvSpPr>
          <p:cNvPr id="229" name="That’s it for the Lunar Lander agent! The conceptual overhead involved in building reinforcement learning models may seem overwhelming, but ultimately not very much code is required."/>
          <p:cNvSpPr txBox="1"/>
          <p:nvPr>
            <p:ph type="body" idx="1"/>
          </p:nvPr>
        </p:nvSpPr>
        <p:spPr>
          <a:prstGeom prst="rect">
            <a:avLst/>
          </a:prstGeom>
        </p:spPr>
        <p:txBody>
          <a:bodyPr/>
          <a:lstStyle/>
          <a:p>
            <a:pPr/>
            <a:r>
              <a:t>That’s it for the Lunar Lander agent! The conceptual overhead involved in building reinforcement learning models may seem overwhelming, but ultimately not very much code is required.</a:t>
            </a:r>
          </a:p>
        </p:txBody>
      </p:sp>
      <p:sp>
        <p:nvSpPr>
          <p:cNvPr id="23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31" name="Annotation 2020-05-12 230130.png" descr="Annotation 2020-05-12 230130.png"/>
          <p:cNvPicPr>
            <a:picLocks noChangeAspect="1"/>
          </p:cNvPicPr>
          <p:nvPr/>
        </p:nvPicPr>
        <p:blipFill>
          <a:blip r:embed="rId2">
            <a:extLst/>
          </a:blip>
          <a:stretch>
            <a:fillRect/>
          </a:stretch>
        </p:blipFill>
        <p:spPr>
          <a:xfrm>
            <a:off x="533000" y="4256648"/>
            <a:ext cx="3768095" cy="2258505"/>
          </a:xfrm>
          <a:prstGeom prst="rect">
            <a:avLst/>
          </a:prstGeom>
          <a:ln w="12700">
            <a:miter lim="400000"/>
          </a:ln>
        </p:spPr>
      </p:pic>
      <p:pic>
        <p:nvPicPr>
          <p:cNvPr id="232" name="Annotation 2020-05-12 230151.png" descr="Annotation 2020-05-12 230151.png"/>
          <p:cNvPicPr>
            <a:picLocks noChangeAspect="1"/>
          </p:cNvPicPr>
          <p:nvPr/>
        </p:nvPicPr>
        <p:blipFill>
          <a:blip r:embed="rId3">
            <a:extLst/>
          </a:blip>
          <a:stretch>
            <a:fillRect/>
          </a:stretch>
        </p:blipFill>
        <p:spPr>
          <a:xfrm>
            <a:off x="567244" y="1979093"/>
            <a:ext cx="3699608" cy="2258505"/>
          </a:xfrm>
          <a:prstGeom prst="rect">
            <a:avLst/>
          </a:prstGeom>
          <a:ln w="12700">
            <a:miter lim="400000"/>
          </a:ln>
        </p:spPr>
      </p:pic>
      <p:sp>
        <p:nvSpPr>
          <p:cNvPr id="233" name="After a couple of thousand games, training along the way, we can see that our average loss has decreased precipitously and our average reward has far surpassed the “solved” state of +200.…"/>
          <p:cNvSpPr txBox="1"/>
          <p:nvPr/>
        </p:nvSpPr>
        <p:spPr>
          <a:xfrm>
            <a:off x="4437863" y="1960447"/>
            <a:ext cx="4069721" cy="446031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900" indent="-342900">
              <a:spcBef>
                <a:spcPts val="400"/>
              </a:spcBef>
              <a:buClr>
                <a:srgbClr val="0070C0"/>
              </a:buClr>
              <a:buSzPct val="100000"/>
              <a:buChar char="▪"/>
            </a:pPr>
            <a:r>
              <a:t>After a couple of thousand games, training along the way, we can see that our average loss has decreased precipitously and our average reward has far surpassed the “solved” state of +200.</a:t>
            </a:r>
          </a:p>
          <a:p>
            <a:pPr marL="342900" indent="-342900">
              <a:spcBef>
                <a:spcPts val="400"/>
              </a:spcBef>
              <a:buClr>
                <a:srgbClr val="0070C0"/>
              </a:buClr>
              <a:buSzPct val="100000"/>
              <a:buChar char="▪"/>
            </a:pPr>
            <a:r>
              <a:t>The big spike in loss, around game 500, is interesting to note — it indicates that the model found a local reward maximum and then, after further exploration, found a better strategy.</a:t>
            </a:r>
          </a:p>
          <a:p>
            <a:pPr marL="342900" indent="-342900">
              <a:spcBef>
                <a:spcPts val="400"/>
              </a:spcBef>
              <a:buClr>
                <a:srgbClr val="0070C0"/>
              </a:buClr>
              <a:buSzPct val="100000"/>
              <a:buChar char="▪"/>
            </a:pPr>
            <a:r>
              <a:t>We can see that after about 1,400 games the model more-or-less ceases to improve.</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Lunar Lander — Wrap Up"/>
          <p:cNvSpPr txBox="1"/>
          <p:nvPr>
            <p:ph type="title"/>
          </p:nvPr>
        </p:nvSpPr>
        <p:spPr>
          <a:prstGeom prst="rect">
            <a:avLst/>
          </a:prstGeom>
        </p:spPr>
        <p:txBody>
          <a:bodyPr/>
          <a:lstStyle/>
          <a:p>
            <a:pPr/>
            <a:r>
              <a:t>Lunar Lander — Wrap Up</a:t>
            </a:r>
          </a:p>
        </p:txBody>
      </p:sp>
      <p:sp>
        <p:nvSpPr>
          <p:cNvPr id="236" name="&lt;GIF of agent here&gt;"/>
          <p:cNvSpPr txBox="1"/>
          <p:nvPr>
            <p:ph type="body" idx="1"/>
          </p:nvPr>
        </p:nvSpPr>
        <p:spPr>
          <a:prstGeom prst="rect">
            <a:avLst/>
          </a:prstGeom>
        </p:spPr>
        <p:txBody>
          <a:bodyPr/>
          <a:lstStyle/>
          <a:p>
            <a:pPr/>
            <a:r>
              <a:t>&lt;GIF of agent here&gt;</a:t>
            </a:r>
          </a:p>
        </p:txBody>
      </p:sp>
      <p:sp>
        <p:nvSpPr>
          <p:cNvPr id="23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38" name="ll_demo.mp4" descr="ll_demo.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508000" y="951858"/>
            <a:ext cx="8128000" cy="54356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2078765" fill="hold"/>
                                        <p:tgtEl>
                                          <p:spTgt spid="238"/>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38"/>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Breakpoint — Dueling DQNs"/>
          <p:cNvSpPr txBox="1"/>
          <p:nvPr>
            <p:ph type="title"/>
          </p:nvPr>
        </p:nvSpPr>
        <p:spPr>
          <a:prstGeom prst="rect">
            <a:avLst/>
          </a:prstGeom>
        </p:spPr>
        <p:txBody>
          <a:bodyPr/>
          <a:lstStyle/>
          <a:p>
            <a:pPr/>
            <a:r>
              <a:t>Breakpoint — Dueling DQNs</a:t>
            </a:r>
          </a:p>
        </p:txBody>
      </p:sp>
      <p:sp>
        <p:nvSpPr>
          <p:cNvPr id="241" name="To be continued……"/>
          <p:cNvSpPr txBox="1"/>
          <p:nvPr>
            <p:ph type="body" idx="1"/>
          </p:nvPr>
        </p:nvSpPr>
        <p:spPr>
          <a:prstGeom prst="rect">
            <a:avLst/>
          </a:prstGeom>
        </p:spPr>
        <p:txBody>
          <a:bodyPr/>
          <a:lstStyle/>
          <a:p>
            <a:pPr/>
            <a:r>
              <a:t>To be continued…</a:t>
            </a:r>
          </a:p>
          <a:p>
            <a:pPr/>
            <a:r>
              <a:t>But really, time permitting, it would be great to show the Breakpoint agent and how it uses a modified, convolutional DQN to achieve strong results on a more difficult task than the Lunar Lander.</a:t>
            </a:r>
          </a:p>
          <a:p>
            <a:pPr/>
            <a:r>
              <a:t>The issue is: training time for the Breakpoint agent is over 72 hours now (on a single RTX 2080Ti), so this problem is hard to explore without more resources or more clever optimization.</a:t>
            </a:r>
          </a:p>
        </p:txBody>
      </p:sp>
      <p:sp>
        <p:nvSpPr>
          <p:cNvPr id="24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43" name="Image" descr="Image"/>
          <p:cNvPicPr>
            <a:picLocks noChangeAspect="1"/>
          </p:cNvPicPr>
          <p:nvPr/>
        </p:nvPicPr>
        <p:blipFill>
          <a:blip r:embed="rId2">
            <a:extLst/>
          </a:blip>
          <a:stretch>
            <a:fillRect/>
          </a:stretch>
        </p:blipFill>
        <p:spPr>
          <a:xfrm>
            <a:off x="3238852" y="3514225"/>
            <a:ext cx="4892387" cy="2503708"/>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Footer Placeholder 3"/>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pPr/>
            <a:r>
              <a:t>@Travis Smith</a:t>
            </a:r>
          </a:p>
        </p:txBody>
      </p:sp>
      <p:sp>
        <p:nvSpPr>
          <p:cNvPr id="246" name="Title 5"/>
          <p:cNvSpPr txBox="1"/>
          <p:nvPr>
            <p:ph type="title"/>
          </p:nvPr>
        </p:nvSpPr>
        <p:spPr>
          <a:xfrm>
            <a:off x="457200" y="120650"/>
            <a:ext cx="8229600" cy="715964"/>
          </a:xfrm>
          <a:prstGeom prst="rect">
            <a:avLst/>
          </a:prstGeom>
        </p:spPr>
        <p:txBody>
          <a:bodyPr/>
          <a:lstStyle/>
          <a:p>
            <a:pPr/>
            <a:r>
              <a:t>YouTube URLs, Last Page</a:t>
            </a:r>
          </a:p>
        </p:txBody>
      </p:sp>
      <p:sp>
        <p:nvSpPr>
          <p:cNvPr id="247" name="Content Placeholder 6"/>
          <p:cNvSpPr txBox="1"/>
          <p:nvPr>
            <p:ph type="body" idx="1"/>
          </p:nvPr>
        </p:nvSpPr>
        <p:spPr>
          <a:prstGeom prst="rect">
            <a:avLst/>
          </a:prstGeom>
        </p:spPr>
        <p:txBody>
          <a:bodyPr/>
          <a:lstStyle/>
          <a:p>
            <a:pPr/>
            <a:r>
              <a:t>Two minute (short): https://youtu.be/uRGm31GNAeI</a:t>
            </a:r>
          </a:p>
          <a:p>
            <a:pPr/>
            <a:r>
              <a:t>15 minutes (long): </a:t>
            </a:r>
            <a:r>
              <a:rPr u="sng">
                <a:solidFill>
                  <a:srgbClr val="0000FF"/>
                </a:solidFill>
                <a:uFill>
                  <a:solidFill>
                    <a:srgbClr val="0000FF"/>
                  </a:solidFill>
                </a:uFill>
                <a:hlinkClick r:id="rId2" invalidUrl="" action="" tgtFrame="" tooltip="" history="1" highlightClick="0" endSnd="0"/>
              </a:rPr>
              <a:t>https://youtu.be/e_-41WNVh4I</a:t>
            </a:r>
          </a:p>
        </p:txBody>
      </p:sp>
      <p:sp>
        <p:nvSpPr>
          <p:cNvPr id="248" name="Slide Number Placeholder 4"/>
          <p:cNvSpPr txBox="1"/>
          <p:nvPr>
            <p:ph type="sldNum" sz="quarter" idx="2"/>
          </p:nvPr>
        </p:nvSpPr>
        <p:spPr>
          <a:xfrm>
            <a:off x="8376681" y="6388615"/>
            <a:ext cx="310120" cy="30059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Footer Placeholder 3"/>
          <p:cNvSpPr txBox="1"/>
          <p:nvPr/>
        </p:nvSpPr>
        <p:spPr>
          <a:xfrm>
            <a:off x="3169920" y="6414760"/>
            <a:ext cx="2804161"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98989"/>
                </a:solidFill>
              </a:defRPr>
            </a:lvl1pPr>
          </a:lstStyle>
          <a:p>
            <a:pPr/>
            <a:r>
              <a:t>@Travis Smith</a:t>
            </a:r>
          </a:p>
        </p:txBody>
      </p:sp>
      <p:sp>
        <p:nvSpPr>
          <p:cNvPr id="119" name="Title 5"/>
          <p:cNvSpPr txBox="1"/>
          <p:nvPr>
            <p:ph type="title"/>
          </p:nvPr>
        </p:nvSpPr>
        <p:spPr>
          <a:xfrm>
            <a:off x="457200" y="120650"/>
            <a:ext cx="8229600" cy="715964"/>
          </a:xfrm>
          <a:prstGeom prst="rect">
            <a:avLst/>
          </a:prstGeom>
        </p:spPr>
        <p:txBody>
          <a:bodyPr/>
          <a:lstStyle/>
          <a:p>
            <a:pPr/>
            <a:r>
              <a:t>What is RL?</a:t>
            </a:r>
          </a:p>
        </p:txBody>
      </p:sp>
      <p:sp>
        <p:nvSpPr>
          <p:cNvPr id="120" name="Content Placeholder 6"/>
          <p:cNvSpPr txBox="1"/>
          <p:nvPr>
            <p:ph type="body" idx="1"/>
          </p:nvPr>
        </p:nvSpPr>
        <p:spPr>
          <a:prstGeom prst="rect">
            <a:avLst/>
          </a:prstGeom>
        </p:spPr>
        <p:txBody>
          <a:bodyPr/>
          <a:lstStyle/>
          <a:p>
            <a:pPr/>
            <a:r>
              <a:t>Reinforcement Learning (RL) is a field of machine learning that forms a “third paradigm,” </a:t>
            </a:r>
            <a:r>
              <a:rPr i="1"/>
              <a:t>alongside</a:t>
            </a:r>
            <a:r>
              <a:t> supervised and unsupervised learning.</a:t>
            </a:r>
          </a:p>
          <a:p>
            <a:pPr/>
            <a:r>
              <a:t>Many of its insights come from neighboring disciplines, such as control theory (from which the Bellman equation is borrowed).</a:t>
            </a:r>
          </a:p>
          <a:p>
            <a:pPr/>
            <a:r>
              <a:t>Fundamentally, RL is about </a:t>
            </a:r>
            <a:r>
              <a:rPr u="sng"/>
              <a:t>training an agent to perform a task</a:t>
            </a:r>
            <a:r>
              <a:t>, often in non-deterministic settings with partial information (where optimal agent behavior can’t be directly calculated).</a:t>
            </a:r>
          </a:p>
          <a:p>
            <a:pPr/>
            <a:r>
              <a:t>Exciting applications: </a:t>
            </a:r>
            <a:r>
              <a:rPr b="1"/>
              <a:t>Robots</a:t>
            </a:r>
            <a:r>
              <a:t>! and </a:t>
            </a:r>
            <a:r>
              <a:rPr b="1"/>
              <a:t>Board &amp; Video Game AI!</a:t>
            </a:r>
          </a:p>
        </p:txBody>
      </p:sp>
      <p:sp>
        <p:nvSpPr>
          <p:cNvPr id="121" name="Slide Number Placeholder 4"/>
          <p:cNvSpPr txBox="1"/>
          <p:nvPr>
            <p:ph type="sldNum" sz="quarter" idx="2"/>
          </p:nvPr>
        </p:nvSpPr>
        <p:spPr>
          <a:xfrm>
            <a:off x="8479670" y="6388615"/>
            <a:ext cx="207130" cy="30059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22" name="Image" descr="Image"/>
          <p:cNvPicPr>
            <a:picLocks noChangeAspect="1"/>
          </p:cNvPicPr>
          <p:nvPr/>
        </p:nvPicPr>
        <p:blipFill>
          <a:blip r:embed="rId2">
            <a:extLst/>
          </a:blip>
          <a:stretch>
            <a:fillRect/>
          </a:stretch>
        </p:blipFill>
        <p:spPr>
          <a:xfrm>
            <a:off x="3942399" y="3488628"/>
            <a:ext cx="4985898" cy="2603028"/>
          </a:xfrm>
          <a:prstGeom prst="rect">
            <a:avLst/>
          </a:prstGeom>
          <a:ln w="12700">
            <a:miter lim="400000"/>
          </a:ln>
        </p:spPr>
      </p:pic>
      <p:pic>
        <p:nvPicPr>
          <p:cNvPr id="123" name="Image" descr="Image"/>
          <p:cNvPicPr>
            <a:picLocks noChangeAspect="1"/>
          </p:cNvPicPr>
          <p:nvPr/>
        </p:nvPicPr>
        <p:blipFill>
          <a:blip r:embed="rId3">
            <a:extLst/>
          </a:blip>
          <a:stretch>
            <a:fillRect/>
          </a:stretch>
        </p:blipFill>
        <p:spPr>
          <a:xfrm>
            <a:off x="257556" y="3846161"/>
            <a:ext cx="4462471" cy="2331641"/>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Agents and Environments"/>
          <p:cNvSpPr txBox="1"/>
          <p:nvPr>
            <p:ph type="title"/>
          </p:nvPr>
        </p:nvSpPr>
        <p:spPr>
          <a:prstGeom prst="rect">
            <a:avLst/>
          </a:prstGeom>
        </p:spPr>
        <p:txBody>
          <a:bodyPr/>
          <a:lstStyle/>
          <a:p>
            <a:pPr/>
            <a:r>
              <a:t>Agents and Environments</a:t>
            </a:r>
          </a:p>
        </p:txBody>
      </p:sp>
      <p:sp>
        <p:nvSpPr>
          <p:cNvPr id="126" name="Reinforcement learning is about training an agent to maximize reward in a given environment.…"/>
          <p:cNvSpPr txBox="1"/>
          <p:nvPr>
            <p:ph type="body" idx="1"/>
          </p:nvPr>
        </p:nvSpPr>
        <p:spPr>
          <a:prstGeom prst="rect">
            <a:avLst/>
          </a:prstGeom>
        </p:spPr>
        <p:txBody>
          <a:bodyPr/>
          <a:lstStyle/>
          <a:p>
            <a:pPr/>
            <a:r>
              <a:t>Reinforcement learning is about training an </a:t>
            </a:r>
            <a:r>
              <a:rPr u="sng"/>
              <a:t>agent</a:t>
            </a:r>
            <a:r>
              <a:t> to maximize </a:t>
            </a:r>
            <a:r>
              <a:rPr u="sng"/>
              <a:t>reward</a:t>
            </a:r>
            <a:r>
              <a:t> in a given </a:t>
            </a:r>
            <a:r>
              <a:rPr u="sng"/>
              <a:t>environment</a:t>
            </a:r>
            <a:r>
              <a:t>.</a:t>
            </a:r>
          </a:p>
          <a:p>
            <a:pPr/>
            <a:r>
              <a:t>To do this, the agent-environment interaction is generally modeled using the following:</a:t>
            </a:r>
          </a:p>
          <a:p>
            <a:pPr lvl="1" marL="800100" indent="-342900"/>
            <a:r>
              <a:t>Policy </a:t>
            </a:r>
            <a:r>
              <a:rPr sz="1700"/>
              <a:t>— A mapping from states in the environment to actions the agent will take.</a:t>
            </a:r>
          </a:p>
          <a:p>
            <a:pPr lvl="1" marL="800100" indent="-342900"/>
            <a:r>
              <a:t>Reward Signal — The numeric value of transitioning to one state from another, or of taking an action in a given state.</a:t>
            </a:r>
          </a:p>
          <a:p>
            <a:pPr lvl="1" marL="800100" indent="-342900"/>
            <a:r>
              <a:t>Value Function </a:t>
            </a:r>
            <a:r>
              <a:rPr sz="1600"/>
              <a:t>— This is what reinforcement models converge on directly, allowing us to determine the </a:t>
            </a:r>
            <a:r>
              <a:rPr i="1" sz="1600"/>
              <a:t>expected</a:t>
            </a:r>
            <a:r>
              <a:rPr sz="1600"/>
              <a:t> value of a next state or an action (given a state).</a:t>
            </a:r>
          </a:p>
        </p:txBody>
      </p:sp>
      <p:sp>
        <p:nvSpPr>
          <p:cNvPr id="127" name="Slide Number"/>
          <p:cNvSpPr txBox="1"/>
          <p:nvPr>
            <p:ph type="sldNum" sz="quarter" idx="2"/>
          </p:nvPr>
        </p:nvSpPr>
        <p:spPr>
          <a:xfrm>
            <a:off x="8479670" y="6388615"/>
            <a:ext cx="207131" cy="30059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28" name="Image" descr="Image"/>
          <p:cNvPicPr>
            <a:picLocks noChangeAspect="1"/>
          </p:cNvPicPr>
          <p:nvPr/>
        </p:nvPicPr>
        <p:blipFill>
          <a:blip r:embed="rId2">
            <a:extLst/>
          </a:blip>
          <a:stretch>
            <a:fillRect/>
          </a:stretch>
        </p:blipFill>
        <p:spPr>
          <a:xfrm>
            <a:off x="1806639" y="3998809"/>
            <a:ext cx="5416894" cy="2089374"/>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Value Functions"/>
          <p:cNvSpPr txBox="1"/>
          <p:nvPr>
            <p:ph type="title"/>
          </p:nvPr>
        </p:nvSpPr>
        <p:spPr>
          <a:prstGeom prst="rect">
            <a:avLst/>
          </a:prstGeom>
        </p:spPr>
        <p:txBody>
          <a:bodyPr/>
          <a:lstStyle/>
          <a:p>
            <a:pPr/>
            <a:r>
              <a:t>Value Functions</a:t>
            </a:r>
          </a:p>
        </p:txBody>
      </p:sp>
      <p:sp>
        <p:nvSpPr>
          <p:cNvPr id="131" name="Reinforcement learning algorithms generally derive value functions, which are used to learn the best actions an agent can take (i.e. used to determine the policy)."/>
          <p:cNvSpPr txBox="1"/>
          <p:nvPr>
            <p:ph type="body" idx="1"/>
          </p:nvPr>
        </p:nvSpPr>
        <p:spPr>
          <a:prstGeom prst="rect">
            <a:avLst/>
          </a:prstGeom>
        </p:spPr>
        <p:txBody>
          <a:bodyPr/>
          <a:lstStyle/>
          <a:p>
            <a:pPr/>
            <a:r>
              <a:t>Reinforcement learning algorithms generally derive </a:t>
            </a:r>
            <a:r>
              <a:rPr u="sng"/>
              <a:t>value functions</a:t>
            </a:r>
            <a:r>
              <a:t>, which are used to </a:t>
            </a:r>
            <a:r>
              <a:rPr i="1"/>
              <a:t>learn</a:t>
            </a:r>
            <a:r>
              <a:t> the best actions an agent can take (i.e. used to determine the policy).</a:t>
            </a:r>
          </a:p>
        </p:txBody>
      </p:sp>
      <p:sp>
        <p:nvSpPr>
          <p:cNvPr id="132" name="Slide Number"/>
          <p:cNvSpPr txBox="1"/>
          <p:nvPr>
            <p:ph type="sldNum" sz="quarter" idx="2"/>
          </p:nvPr>
        </p:nvSpPr>
        <p:spPr>
          <a:xfrm>
            <a:off x="8479670" y="6388615"/>
            <a:ext cx="207131" cy="30059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33" name="Image" descr="Image"/>
          <p:cNvPicPr>
            <a:picLocks noChangeAspect="1"/>
          </p:cNvPicPr>
          <p:nvPr/>
        </p:nvPicPr>
        <p:blipFill>
          <a:blip r:embed="rId2">
            <a:extLst/>
          </a:blip>
          <a:stretch>
            <a:fillRect/>
          </a:stretch>
        </p:blipFill>
        <p:spPr>
          <a:xfrm>
            <a:off x="363968" y="1798308"/>
            <a:ext cx="4956783" cy="3452586"/>
          </a:xfrm>
          <a:prstGeom prst="rect">
            <a:avLst/>
          </a:prstGeom>
          <a:ln w="12700">
            <a:miter lim="400000"/>
          </a:ln>
        </p:spPr>
      </p:pic>
      <p:sp>
        <p:nvSpPr>
          <p:cNvPr id="134" name="Consider the diagram to the left, showing two states and a variety of different actions a robot can take in those states.…"/>
          <p:cNvSpPr txBox="1"/>
          <p:nvPr/>
        </p:nvSpPr>
        <p:spPr>
          <a:xfrm>
            <a:off x="5361789" y="1603201"/>
            <a:ext cx="3452011" cy="38428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900" indent="-342900">
              <a:spcBef>
                <a:spcPts val="400"/>
              </a:spcBef>
              <a:buClr>
                <a:srgbClr val="0070C0"/>
              </a:buClr>
              <a:buSzPct val="100000"/>
              <a:buChar char="▪"/>
            </a:pPr>
            <a:r>
              <a:t>Consider the diagram to the left, showing two states and a variety of different actions a robot can take in those states.</a:t>
            </a:r>
          </a:p>
          <a:p>
            <a:pPr marL="342900" indent="-342900">
              <a:spcBef>
                <a:spcPts val="400"/>
              </a:spcBef>
              <a:buClr>
                <a:srgbClr val="0070C0"/>
              </a:buClr>
              <a:buSzPct val="100000"/>
              <a:buChar char="▪"/>
            </a:pPr>
            <a:r>
              <a:t>How do we know which action is best? Reward will tell us which action gives the best </a:t>
            </a:r>
            <a:r>
              <a:rPr i="1"/>
              <a:t>immediate</a:t>
            </a:r>
            <a:r>
              <a:t> result, but we want to take the action with the highest long term </a:t>
            </a:r>
            <a:r>
              <a:rPr u="sng"/>
              <a:t>value</a:t>
            </a:r>
            <a:r>
              <a:t>.</a:t>
            </a:r>
          </a:p>
          <a:p>
            <a:pPr marL="342900" indent="-342900">
              <a:spcBef>
                <a:spcPts val="400"/>
              </a:spcBef>
              <a:buClr>
                <a:srgbClr val="0070C0"/>
              </a:buClr>
              <a:buSzPct val="100000"/>
              <a:buChar char="▪"/>
            </a:pPr>
            <a:r>
              <a:t>We need to learn the values of actions and states!</a:t>
            </a:r>
          </a:p>
        </p:txBody>
      </p:sp>
      <p:sp>
        <p:nvSpPr>
          <p:cNvPr id="135" name="Deep reinforcement learning methods use neural networks as function approximators w.r.t. to value functions!"/>
          <p:cNvSpPr txBox="1"/>
          <p:nvPr/>
        </p:nvSpPr>
        <p:spPr>
          <a:xfrm>
            <a:off x="621994" y="5471973"/>
            <a:ext cx="8229601" cy="53340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900" indent="-342900">
              <a:spcBef>
                <a:spcPts val="400"/>
              </a:spcBef>
              <a:buClr>
                <a:srgbClr val="0070C0"/>
              </a:buClr>
              <a:buSzPct val="100000"/>
              <a:buChar char="▪"/>
            </a:pPr>
            <a:r>
              <a:t>Deep reinforcement learning methods use neural networks as </a:t>
            </a:r>
            <a:r>
              <a:rPr i="1"/>
              <a:t>function approximators</a:t>
            </a:r>
            <a:r>
              <a:t> w.r.t. to value functions!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Learning!"/>
          <p:cNvSpPr txBox="1"/>
          <p:nvPr>
            <p:ph type="title"/>
          </p:nvPr>
        </p:nvSpPr>
        <p:spPr>
          <a:prstGeom prst="rect">
            <a:avLst/>
          </a:prstGeom>
        </p:spPr>
        <p:txBody>
          <a:bodyPr/>
          <a:lstStyle/>
          <a:p>
            <a:pPr/>
            <a:r>
              <a:t>Learning!</a:t>
            </a:r>
          </a:p>
        </p:txBody>
      </p:sp>
      <p:sp>
        <p:nvSpPr>
          <p:cNvPr id="138" name="There are, of course, learning techniques that don’t involve directly calculating value functions, but value function techniques are very popular and very effective for a variety of tasks.…"/>
          <p:cNvSpPr txBox="1"/>
          <p:nvPr>
            <p:ph type="body" idx="1"/>
          </p:nvPr>
        </p:nvSpPr>
        <p:spPr>
          <a:prstGeom prst="rect">
            <a:avLst/>
          </a:prstGeom>
        </p:spPr>
        <p:txBody>
          <a:bodyPr/>
          <a:lstStyle/>
          <a:p>
            <a:pPr/>
            <a:r>
              <a:t>There are, of course, learning techniques that don’t involve directly calculating value functions, but value function techniques are very popular and very effective for a variety of tasks.</a:t>
            </a:r>
          </a:p>
          <a:p>
            <a:pPr/>
            <a:r>
              <a:t>How do we learn the value functions?</a:t>
            </a:r>
          </a:p>
          <a:p>
            <a:pPr lvl="1" marL="800100" indent="-342900"/>
            <a:r>
              <a:rPr u="sng"/>
              <a:t>Dynamic Programming</a:t>
            </a:r>
            <a:r>
              <a:t> — We could try </a:t>
            </a:r>
            <a:r>
              <a:rPr i="1"/>
              <a:t>directly computing them</a:t>
            </a:r>
            <a:r>
              <a:t>. This is computationally impossible for even slightly complicated problems.</a:t>
            </a:r>
          </a:p>
          <a:p>
            <a:pPr lvl="1" marL="800100" indent="-342900"/>
            <a:r>
              <a:rPr u="sng"/>
              <a:t>Monte Carlo Methods</a:t>
            </a:r>
            <a:r>
              <a:t> — We could try </a:t>
            </a:r>
            <a:r>
              <a:rPr i="1"/>
              <a:t>sampling</a:t>
            </a:r>
            <a:r>
              <a:t>. For difficult tasks, convergence is very slow.</a:t>
            </a:r>
          </a:p>
          <a:p>
            <a:pPr lvl="1" marL="800100" indent="-342900"/>
            <a:r>
              <a:rPr u="sng"/>
              <a:t>Temporal Difference (TD) Methods</a:t>
            </a:r>
            <a:r>
              <a:t> — We sample a path through an episode, but rather than update after a complete episode (Monte Carlo), we update at each step.</a:t>
            </a:r>
          </a:p>
        </p:txBody>
      </p:sp>
      <p:sp>
        <p:nvSpPr>
          <p:cNvPr id="139" name="Slide Number"/>
          <p:cNvSpPr txBox="1"/>
          <p:nvPr>
            <p:ph type="sldNum" sz="quarter" idx="2"/>
          </p:nvPr>
        </p:nvSpPr>
        <p:spPr>
          <a:xfrm>
            <a:off x="8479670" y="6388615"/>
            <a:ext cx="207131" cy="30059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40" name="Image" descr="Image"/>
          <p:cNvPicPr>
            <a:picLocks noChangeAspect="1"/>
          </p:cNvPicPr>
          <p:nvPr/>
        </p:nvPicPr>
        <p:blipFill>
          <a:blip r:embed="rId2">
            <a:extLst/>
          </a:blip>
          <a:stretch>
            <a:fillRect/>
          </a:stretch>
        </p:blipFill>
        <p:spPr>
          <a:xfrm>
            <a:off x="2476261" y="4035099"/>
            <a:ext cx="5779963" cy="2740867"/>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Dynamic Programming"/>
          <p:cNvSpPr txBox="1"/>
          <p:nvPr>
            <p:ph type="title"/>
          </p:nvPr>
        </p:nvSpPr>
        <p:spPr>
          <a:prstGeom prst="rect">
            <a:avLst/>
          </a:prstGeom>
        </p:spPr>
        <p:txBody>
          <a:bodyPr/>
          <a:lstStyle/>
          <a:p>
            <a:pPr/>
            <a:r>
              <a:t>Dynamic Programming</a:t>
            </a:r>
          </a:p>
        </p:txBody>
      </p:sp>
      <p:sp>
        <p:nvSpPr>
          <p:cNvPr id="143" name="Like in the (probably more familiar) computer-science sense of the term, we perform tabular, recursive calculations to determine the value at each individual state.…"/>
          <p:cNvSpPr txBox="1"/>
          <p:nvPr>
            <p:ph type="body" idx="1"/>
          </p:nvPr>
        </p:nvSpPr>
        <p:spPr>
          <a:xfrm>
            <a:off x="457200" y="914400"/>
            <a:ext cx="4840734" cy="5334000"/>
          </a:xfrm>
          <a:prstGeom prst="rect">
            <a:avLst/>
          </a:prstGeom>
        </p:spPr>
        <p:txBody>
          <a:bodyPr/>
          <a:lstStyle/>
          <a:p>
            <a:pPr/>
            <a:r>
              <a:t>Like in the (probably more familiar) computer-science sense of the term, we perform tabular, recursive calculations to determine the value at each individual state. </a:t>
            </a:r>
          </a:p>
          <a:p>
            <a:pPr/>
            <a:r>
              <a:t>In fact, the term was originally coined in the context of </a:t>
            </a:r>
            <a:r>
              <a:rPr u="sng"/>
              <a:t>control theory</a:t>
            </a:r>
            <a:r>
              <a:t>, and is directly applicable to reinforcement learning problems in its original sense!</a:t>
            </a:r>
          </a:p>
          <a:p>
            <a:pPr/>
            <a:r>
              <a:t>DP is, however, prohibitively expensive, even for what seem like relatively small problems.</a:t>
            </a:r>
          </a:p>
          <a:p>
            <a:pPr/>
            <a:r>
              <a:t>More technically, with DP we’re computing the </a:t>
            </a:r>
            <a:r>
              <a:rPr u="sng"/>
              <a:t>Bellman optimality equation</a:t>
            </a:r>
            <a:r>
              <a:t>, fundamental to all contemporary reinforcement learning techniques:</a:t>
            </a:r>
          </a:p>
        </p:txBody>
      </p:sp>
      <p:sp>
        <p:nvSpPr>
          <p:cNvPr id="144" name="Slide Number"/>
          <p:cNvSpPr txBox="1"/>
          <p:nvPr>
            <p:ph type="sldNum" sz="quarter" idx="2"/>
          </p:nvPr>
        </p:nvSpPr>
        <p:spPr>
          <a:xfrm>
            <a:off x="8479670" y="6388615"/>
            <a:ext cx="207131" cy="30059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45" name="Image" descr="Image"/>
          <p:cNvPicPr>
            <a:picLocks noChangeAspect="1"/>
          </p:cNvPicPr>
          <p:nvPr/>
        </p:nvPicPr>
        <p:blipFill>
          <a:blip r:embed="rId2">
            <a:extLst/>
          </a:blip>
          <a:stretch>
            <a:fillRect/>
          </a:stretch>
        </p:blipFill>
        <p:spPr>
          <a:xfrm>
            <a:off x="5280780" y="965628"/>
            <a:ext cx="3480361" cy="4926744"/>
          </a:xfrm>
          <a:prstGeom prst="rect">
            <a:avLst/>
          </a:prstGeom>
          <a:ln w="12700">
            <a:miter lim="400000"/>
          </a:ln>
        </p:spPr>
      </p:pic>
      <p:pic>
        <p:nvPicPr>
          <p:cNvPr id="146" name="Image" descr="Image"/>
          <p:cNvPicPr>
            <a:picLocks noChangeAspect="1"/>
          </p:cNvPicPr>
          <p:nvPr/>
        </p:nvPicPr>
        <p:blipFill>
          <a:blip r:embed="rId3">
            <a:extLst/>
          </a:blip>
          <a:stretch>
            <a:fillRect/>
          </a:stretch>
        </p:blipFill>
        <p:spPr>
          <a:xfrm>
            <a:off x="634018" y="5288374"/>
            <a:ext cx="4487098" cy="1038975"/>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Monte Carlo Methods"/>
          <p:cNvSpPr txBox="1"/>
          <p:nvPr>
            <p:ph type="title"/>
          </p:nvPr>
        </p:nvSpPr>
        <p:spPr>
          <a:prstGeom prst="rect">
            <a:avLst/>
          </a:prstGeom>
        </p:spPr>
        <p:txBody>
          <a:bodyPr/>
          <a:lstStyle/>
          <a:p>
            <a:pPr/>
            <a:r>
              <a:t>Monte Carlo Methods</a:t>
            </a:r>
          </a:p>
        </p:txBody>
      </p:sp>
      <p:sp>
        <p:nvSpPr>
          <p:cNvPr id="149" name="Monte Carlo methods involve completing entire episodes of the training task, then averaging rewards for states across those episodes (an episode can be thought of as a “game” for our purposes).…"/>
          <p:cNvSpPr txBox="1"/>
          <p:nvPr>
            <p:ph type="body" idx="1"/>
          </p:nvPr>
        </p:nvSpPr>
        <p:spPr>
          <a:xfrm>
            <a:off x="457200" y="3096023"/>
            <a:ext cx="8229600" cy="3355577"/>
          </a:xfrm>
          <a:prstGeom prst="rect">
            <a:avLst/>
          </a:prstGeom>
        </p:spPr>
        <p:txBody>
          <a:bodyPr/>
          <a:lstStyle/>
          <a:p>
            <a:pPr/>
            <a:r>
              <a:t>Monte Carlo methods involve completing entire episodes of the training task, then averaging rewards for states across those episodes (an episode can be thought of as a “game” for our purposes).</a:t>
            </a:r>
          </a:p>
          <a:p>
            <a:pPr/>
            <a:r>
              <a:t>Unlike DP, they don’t require us to know anything about the environment! We’re just sampling.</a:t>
            </a:r>
          </a:p>
          <a:p>
            <a:pPr/>
            <a:r>
              <a:t>Monte Carlo is much less computationally expensive than DP, and very complex tasks can be simulated, but it can take </a:t>
            </a:r>
            <a:r>
              <a:rPr i="1"/>
              <a:t>many</a:t>
            </a:r>
            <a:r>
              <a:t>, </a:t>
            </a:r>
            <a:r>
              <a:rPr i="1"/>
              <a:t>many</a:t>
            </a:r>
            <a:r>
              <a:t> simulations to arrive at an optimal solution.</a:t>
            </a:r>
          </a:p>
          <a:p>
            <a:pPr/>
            <a:r>
              <a:rPr i="1"/>
              <a:t>Nor is convergence even guaranteed when using Monte Carlo! </a:t>
            </a:r>
            <a:r>
              <a:t>(some TD approaches share this problem)</a:t>
            </a:r>
          </a:p>
        </p:txBody>
      </p:sp>
      <p:sp>
        <p:nvSpPr>
          <p:cNvPr id="150" name="Slide Number"/>
          <p:cNvSpPr txBox="1"/>
          <p:nvPr>
            <p:ph type="sldNum" sz="quarter" idx="2"/>
          </p:nvPr>
        </p:nvSpPr>
        <p:spPr>
          <a:xfrm>
            <a:off x="8479670" y="6388615"/>
            <a:ext cx="207131" cy="30059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51" name="Image" descr="Image"/>
          <p:cNvPicPr>
            <a:picLocks noChangeAspect="1"/>
          </p:cNvPicPr>
          <p:nvPr/>
        </p:nvPicPr>
        <p:blipFill>
          <a:blip r:embed="rId2">
            <a:extLst/>
          </a:blip>
          <a:stretch>
            <a:fillRect/>
          </a:stretch>
        </p:blipFill>
        <p:spPr>
          <a:xfrm>
            <a:off x="303808" y="1058109"/>
            <a:ext cx="8536384" cy="188500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Temporal Difference (TD) Methods"/>
          <p:cNvSpPr txBox="1"/>
          <p:nvPr>
            <p:ph type="title"/>
          </p:nvPr>
        </p:nvSpPr>
        <p:spPr>
          <a:prstGeom prst="rect">
            <a:avLst/>
          </a:prstGeom>
        </p:spPr>
        <p:txBody>
          <a:bodyPr/>
          <a:lstStyle/>
          <a:p>
            <a:pPr/>
            <a:r>
              <a:t>Temporal Difference (TD) Methods</a:t>
            </a:r>
          </a:p>
        </p:txBody>
      </p:sp>
      <p:sp>
        <p:nvSpPr>
          <p:cNvPr id="154" name="Temporal Difference methods might be thought of as an optimal middle-ground between both dynamic programming and MC methods — they use the Bellman equation, like DP, and sample episodes, like MC (they don’t need to know anything about the environment eit"/>
          <p:cNvSpPr txBox="1"/>
          <p:nvPr>
            <p:ph type="body" idx="1"/>
          </p:nvPr>
        </p:nvSpPr>
        <p:spPr>
          <a:prstGeom prst="rect">
            <a:avLst/>
          </a:prstGeom>
        </p:spPr>
        <p:txBody>
          <a:bodyPr/>
          <a:lstStyle/>
          <a:p>
            <a:pPr/>
            <a:r>
              <a:t>Temporal Difference methods might be thought of as an optimal middle-ground between both dynamic programming and MC methods — they use the Bellman equation, like DP, and sample episodes, like MC (they don’t need to know anything about the environment either).</a:t>
            </a:r>
          </a:p>
          <a:p>
            <a:pPr/>
            <a:r>
              <a:t>But they’re much more efficient than Monte Carlo methods!</a:t>
            </a:r>
          </a:p>
        </p:txBody>
      </p:sp>
      <p:sp>
        <p:nvSpPr>
          <p:cNvPr id="155" name="Slide Number"/>
          <p:cNvSpPr txBox="1"/>
          <p:nvPr>
            <p:ph type="sldNum" sz="quarter" idx="2"/>
          </p:nvPr>
        </p:nvSpPr>
        <p:spPr>
          <a:xfrm>
            <a:off x="8479670" y="6388615"/>
            <a:ext cx="207131" cy="30059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56" name="Image" descr="Image"/>
          <p:cNvPicPr>
            <a:picLocks noChangeAspect="1"/>
          </p:cNvPicPr>
          <p:nvPr/>
        </p:nvPicPr>
        <p:blipFill>
          <a:blip r:embed="rId2">
            <a:extLst/>
          </a:blip>
          <a:stretch>
            <a:fillRect/>
          </a:stretch>
        </p:blipFill>
        <p:spPr>
          <a:xfrm>
            <a:off x="1567371" y="2572958"/>
            <a:ext cx="6009258" cy="2599693"/>
          </a:xfrm>
          <a:prstGeom prst="rect">
            <a:avLst/>
          </a:prstGeom>
          <a:ln w="12700">
            <a:miter lim="400000"/>
          </a:ln>
        </p:spPr>
      </p:pic>
      <p:sp>
        <p:nvSpPr>
          <p:cNvPr id="157" name="For this reason, TD is the most commonly used approach to practical reinforcement learning, and most deep learning RL methodology is built on TD algorithms."/>
          <p:cNvSpPr txBox="1"/>
          <p:nvPr/>
        </p:nvSpPr>
        <p:spPr>
          <a:xfrm>
            <a:off x="457200" y="5292744"/>
            <a:ext cx="8229600" cy="372019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342900" indent="-342900">
              <a:spcBef>
                <a:spcPts val="400"/>
              </a:spcBef>
              <a:buClr>
                <a:srgbClr val="0070C0"/>
              </a:buClr>
              <a:buSzPct val="100000"/>
              <a:buChar char="▪"/>
            </a:lvl1pPr>
          </a:lstStyle>
          <a:p>
            <a:pPr/>
            <a:r>
              <a:t>For this reason, TD is the most commonly used approach to practical reinforcement learning, and most deep learning RL methodology is built on TD algorithms.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